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4"/>
  </p:notesMasterIdLst>
  <p:sldIdLst>
    <p:sldId id="256" r:id="rId2"/>
    <p:sldId id="312" r:id="rId3"/>
    <p:sldId id="313" r:id="rId4"/>
    <p:sldId id="317" r:id="rId5"/>
    <p:sldId id="316" r:id="rId6"/>
    <p:sldId id="283" r:id="rId7"/>
    <p:sldId id="318" r:id="rId8"/>
    <p:sldId id="320" r:id="rId9"/>
    <p:sldId id="321" r:id="rId10"/>
    <p:sldId id="323" r:id="rId11"/>
    <p:sldId id="322" r:id="rId12"/>
    <p:sldId id="319" r:id="rId13"/>
    <p:sldId id="257" r:id="rId14"/>
    <p:sldId id="284" r:id="rId15"/>
    <p:sldId id="285" r:id="rId16"/>
    <p:sldId id="286" r:id="rId17"/>
    <p:sldId id="287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24" r:id="rId27"/>
    <p:sldId id="325" r:id="rId28"/>
    <p:sldId id="288" r:id="rId29"/>
    <p:sldId id="289" r:id="rId30"/>
    <p:sldId id="290" r:id="rId31"/>
    <p:sldId id="291" r:id="rId32"/>
    <p:sldId id="326" r:id="rId33"/>
    <p:sldId id="282" r:id="rId34"/>
    <p:sldId id="327" r:id="rId35"/>
    <p:sldId id="258" r:id="rId36"/>
    <p:sldId id="328" r:id="rId37"/>
    <p:sldId id="259" r:id="rId38"/>
    <p:sldId id="329" r:id="rId39"/>
    <p:sldId id="330" r:id="rId40"/>
    <p:sldId id="261" r:id="rId41"/>
    <p:sldId id="262" r:id="rId42"/>
    <p:sldId id="300" r:id="rId43"/>
    <p:sldId id="263" r:id="rId44"/>
    <p:sldId id="264" r:id="rId45"/>
    <p:sldId id="301" r:id="rId46"/>
    <p:sldId id="265" r:id="rId47"/>
    <p:sldId id="266" r:id="rId48"/>
    <p:sldId id="267" r:id="rId49"/>
    <p:sldId id="268" r:id="rId50"/>
    <p:sldId id="269" r:id="rId51"/>
    <p:sldId id="302" r:id="rId52"/>
    <p:sldId id="303" r:id="rId53"/>
    <p:sldId id="306" r:id="rId54"/>
    <p:sldId id="305" r:id="rId55"/>
    <p:sldId id="304" r:id="rId56"/>
    <p:sldId id="307" r:id="rId57"/>
    <p:sldId id="308" r:id="rId58"/>
    <p:sldId id="309" r:id="rId59"/>
    <p:sldId id="270" r:id="rId60"/>
    <p:sldId id="271" r:id="rId61"/>
    <p:sldId id="272" r:id="rId62"/>
    <p:sldId id="273" r:id="rId63"/>
    <p:sldId id="310" r:id="rId64"/>
    <p:sldId id="274" r:id="rId65"/>
    <p:sldId id="275" r:id="rId66"/>
    <p:sldId id="276" r:id="rId67"/>
    <p:sldId id="315" r:id="rId68"/>
    <p:sldId id="277" r:id="rId69"/>
    <p:sldId id="278" r:id="rId70"/>
    <p:sldId id="279" r:id="rId71"/>
    <p:sldId id="281" r:id="rId72"/>
    <p:sldId id="311" r:id="rId7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709" autoAdjust="0"/>
  </p:normalViewPr>
  <p:slideViewPr>
    <p:cSldViewPr>
      <p:cViewPr varScale="1">
        <p:scale>
          <a:sx n="66" d="100"/>
          <a:sy n="66" d="100"/>
        </p:scale>
        <p:origin x="-69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98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CA746-ED1F-457B-9820-B4123D56B79D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2E1CE-DDF7-4485-85FC-018D351B9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2E1CE-DDF7-4485-85FC-018D351B9BA1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2E1CE-DDF7-4485-85FC-018D351B9BA1}" type="slidenum">
              <a:rPr lang="ru-RU" smtClean="0"/>
              <a:pPr/>
              <a:t>72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930B401-5DDC-4EA0-832C-926A3C67F8F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2E5D9F1-5806-4A59-B3FD-A3CF2E993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30B401-5DDC-4EA0-832C-926A3C67F8F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E5D9F1-5806-4A59-B3FD-A3CF2E993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930B401-5DDC-4EA0-832C-926A3C67F8F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2E5D9F1-5806-4A59-B3FD-A3CF2E993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30B401-5DDC-4EA0-832C-926A3C67F8F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E5D9F1-5806-4A59-B3FD-A3CF2E993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930B401-5DDC-4EA0-832C-926A3C67F8F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2E5D9F1-5806-4A59-B3FD-A3CF2E993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30B401-5DDC-4EA0-832C-926A3C67F8F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E5D9F1-5806-4A59-B3FD-A3CF2E993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30B401-5DDC-4EA0-832C-926A3C67F8F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E5D9F1-5806-4A59-B3FD-A3CF2E993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30B401-5DDC-4EA0-832C-926A3C67F8F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E5D9F1-5806-4A59-B3FD-A3CF2E993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930B401-5DDC-4EA0-832C-926A3C67F8F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E5D9F1-5806-4A59-B3FD-A3CF2E993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30B401-5DDC-4EA0-832C-926A3C67F8F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E5D9F1-5806-4A59-B3FD-A3CF2E993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30B401-5DDC-4EA0-832C-926A3C67F8F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E5D9F1-5806-4A59-B3FD-A3CF2E993A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930B401-5DDC-4EA0-832C-926A3C67F8F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2E5D9F1-5806-4A59-B3FD-A3CF2E993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doc.osvita.ua/doc/files/news/274/27400/Perelik_118.do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295232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     Навчальний комплект                  “ Математика. 1 клас ”: </a:t>
            </a:r>
            <a:br>
              <a:rPr lang="uk-UA" dirty="0" smtClean="0"/>
            </a:br>
            <a:r>
              <a:rPr lang="uk-UA" dirty="0" smtClean="0"/>
              <a:t>інноваційні підходи</a:t>
            </a:r>
            <a:br>
              <a:rPr lang="uk-UA" dirty="0" smtClean="0"/>
            </a:br>
            <a:r>
              <a:rPr lang="uk-UA" dirty="0" smtClean="0"/>
              <a:t>(</a:t>
            </a:r>
            <a:r>
              <a:rPr lang="uk-UA" dirty="0" smtClean="0">
                <a:solidFill>
                  <a:srgbClr val="00FF00"/>
                </a:solidFill>
              </a:rPr>
              <a:t>автори С.О. </a:t>
            </a:r>
            <a:r>
              <a:rPr lang="uk-UA" dirty="0" err="1" smtClean="0">
                <a:solidFill>
                  <a:srgbClr val="00FF00"/>
                </a:solidFill>
              </a:rPr>
              <a:t>Скворцова</a:t>
            </a:r>
            <a:r>
              <a:rPr lang="uk-UA" dirty="0" smtClean="0">
                <a:solidFill>
                  <a:srgbClr val="00FF00"/>
                </a:solidFill>
              </a:rPr>
              <a:t>,               О.В. </a:t>
            </a:r>
            <a:r>
              <a:rPr lang="uk-UA" dirty="0" err="1" smtClean="0">
                <a:solidFill>
                  <a:srgbClr val="00FF00"/>
                </a:solidFill>
              </a:rPr>
              <a:t>Онопрієнко</a:t>
            </a:r>
            <a:r>
              <a:rPr lang="uk-UA" dirty="0" smtClean="0"/>
              <a:t>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1417712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Доктор педагогічних наук, професор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Світлана Олексіївна </a:t>
            </a:r>
            <a:r>
              <a:rPr lang="uk-UA" dirty="0" err="1" smtClean="0">
                <a:solidFill>
                  <a:schemeClr val="tx1"/>
                </a:solidFill>
              </a:rPr>
              <a:t>Скворцова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5085184"/>
            <a:ext cx="2091833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34956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484784"/>
            <a:ext cx="39147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068960"/>
            <a:ext cx="39909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4941168"/>
            <a:ext cx="39528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332656"/>
            <a:ext cx="19907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2925" y="3645024"/>
            <a:ext cx="47910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92696"/>
            <a:ext cx="37909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564904"/>
            <a:ext cx="39433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1340768"/>
            <a:ext cx="39338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869160"/>
            <a:ext cx="38290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188640"/>
            <a:ext cx="19907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Функціональне призначення компонентів змісту навчання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7239000" cy="4538904"/>
          </a:xfrm>
        </p:spPr>
        <p:txBody>
          <a:bodyPr/>
          <a:lstStyle/>
          <a:p>
            <a:r>
              <a:rPr lang="uk-UA" dirty="0" smtClean="0"/>
              <a:t>математичні </a:t>
            </a:r>
            <a:r>
              <a:rPr lang="uk-UA" dirty="0" smtClean="0"/>
              <a:t>знання допомагають створити цілісну картину світу,</a:t>
            </a:r>
            <a:endParaRPr lang="ru-RU" dirty="0" smtClean="0"/>
          </a:p>
          <a:p>
            <a:r>
              <a:rPr lang="uk-UA" dirty="0" smtClean="0"/>
              <a:t>предметні </a:t>
            </a:r>
            <a:r>
              <a:rPr lang="uk-UA" dirty="0" smtClean="0"/>
              <a:t>уміння забезпечують відтворення соціального досвіду,</a:t>
            </a:r>
            <a:endParaRPr lang="ru-RU" dirty="0" smtClean="0"/>
          </a:p>
          <a:p>
            <a:r>
              <a:rPr lang="uk-UA" dirty="0" smtClean="0"/>
              <a:t>оволодіння </a:t>
            </a:r>
            <a:r>
              <a:rPr lang="uk-UA" dirty="0" smtClean="0"/>
              <a:t>творчою діяльністю спрямоване на перетворення дійсності,</a:t>
            </a:r>
            <a:endParaRPr lang="ru-RU" dirty="0" smtClean="0"/>
          </a:p>
          <a:p>
            <a:r>
              <a:rPr lang="uk-UA" dirty="0" smtClean="0"/>
              <a:t>система </a:t>
            </a:r>
            <a:r>
              <a:rPr lang="uk-UA" dirty="0" smtClean="0"/>
              <a:t>цінностей виражає певне ставлення до неї.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структура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Зміст навчання розгорнутий у чотирьох розділах:</a:t>
            </a:r>
          </a:p>
          <a:p>
            <a:pPr marL="987425" indent="-265113">
              <a:buFont typeface="Wingdings" pitchFamily="2" charset="2"/>
              <a:buChar char="v"/>
            </a:pPr>
            <a:r>
              <a:rPr lang="uk-UA" dirty="0" smtClean="0">
                <a:solidFill>
                  <a:srgbClr val="FF0000"/>
                </a:solidFill>
              </a:rPr>
              <a:t>Числа першого десятка.</a:t>
            </a:r>
          </a:p>
          <a:p>
            <a:pPr marL="987425" indent="-265113">
              <a:buFont typeface="Wingdings" pitchFamily="2" charset="2"/>
              <a:buChar char="v"/>
            </a:pPr>
            <a:r>
              <a:rPr lang="uk-UA" dirty="0" smtClean="0">
                <a:solidFill>
                  <a:srgbClr val="FF0000"/>
                </a:solidFill>
              </a:rPr>
              <a:t>Арифметичні дії додавання і віднімання.</a:t>
            </a:r>
          </a:p>
          <a:p>
            <a:pPr marL="987425" indent="-265113">
              <a:buFont typeface="Wingdings" pitchFamily="2" charset="2"/>
              <a:buChar char="v"/>
            </a:pPr>
            <a:r>
              <a:rPr lang="uk-UA" dirty="0" smtClean="0">
                <a:solidFill>
                  <a:srgbClr val="FF0000"/>
                </a:solidFill>
              </a:rPr>
              <a:t>Задача. Таблиці додавання і віднімання</a:t>
            </a:r>
          </a:p>
          <a:p>
            <a:pPr marL="987425" indent="-265113">
              <a:buFont typeface="Wingdings" pitchFamily="2" charset="2"/>
              <a:buChar char="v"/>
            </a:pPr>
            <a:r>
              <a:rPr lang="uk-UA" dirty="0" smtClean="0">
                <a:solidFill>
                  <a:srgbClr val="FF0000"/>
                </a:solidFill>
              </a:rPr>
              <a:t>Двоцифрові числа</a:t>
            </a:r>
            <a:r>
              <a:rPr lang="uk-UA" dirty="0" smtClean="0"/>
              <a:t>. </a:t>
            </a:r>
          </a:p>
          <a:p>
            <a:pPr marL="903288">
              <a:buFontTx/>
              <a:buChar char="-"/>
            </a:pPr>
            <a:endParaRPr lang="uk-UA" dirty="0" smtClean="0"/>
          </a:p>
          <a:p>
            <a:endParaRPr lang="uk-UA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717031"/>
            <a:ext cx="1656184" cy="1197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Числа першого десятка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2000" dirty="0">
                <a:solidFill>
                  <a:srgbClr val="0000FF"/>
                </a:solidFill>
              </a:rPr>
              <a:t>Геометричні </a:t>
            </a:r>
            <a:r>
              <a:rPr lang="uk-UA" sz="2000" dirty="0" smtClean="0">
                <a:solidFill>
                  <a:srgbClr val="0000FF"/>
                </a:solidFill>
              </a:rPr>
              <a:t>фігури</a:t>
            </a:r>
          </a:p>
          <a:p>
            <a:r>
              <a:rPr lang="uk-UA" sz="2000" dirty="0" smtClean="0">
                <a:solidFill>
                  <a:srgbClr val="0000FF"/>
                </a:solidFill>
              </a:rPr>
              <a:t>Взаємне </a:t>
            </a:r>
            <a:r>
              <a:rPr lang="uk-UA" sz="2000" dirty="0">
                <a:solidFill>
                  <a:srgbClr val="0000FF"/>
                </a:solidFill>
              </a:rPr>
              <a:t>розташування </a:t>
            </a:r>
            <a:r>
              <a:rPr lang="uk-UA" sz="2000" dirty="0" smtClean="0">
                <a:solidFill>
                  <a:srgbClr val="0000FF"/>
                </a:solidFill>
              </a:rPr>
              <a:t>предметів</a:t>
            </a:r>
          </a:p>
          <a:p>
            <a:r>
              <a:rPr lang="uk-UA" sz="2000" dirty="0" smtClean="0">
                <a:solidFill>
                  <a:srgbClr val="0000FF"/>
                </a:solidFill>
              </a:rPr>
              <a:t>Ознаки </a:t>
            </a:r>
            <a:r>
              <a:rPr lang="uk-UA" sz="2000" dirty="0">
                <a:solidFill>
                  <a:srgbClr val="0000FF"/>
                </a:solidFill>
              </a:rPr>
              <a:t>предметів. Узагальнення. </a:t>
            </a:r>
            <a:r>
              <a:rPr lang="uk-UA" sz="2000" dirty="0" smtClean="0">
                <a:solidFill>
                  <a:srgbClr val="0000FF"/>
                </a:solidFill>
              </a:rPr>
              <a:t>Класифікація</a:t>
            </a:r>
          </a:p>
          <a:p>
            <a:r>
              <a:rPr lang="uk-UA" sz="2000" dirty="0" smtClean="0">
                <a:solidFill>
                  <a:srgbClr val="0000FF"/>
                </a:solidFill>
              </a:rPr>
              <a:t>Довший </a:t>
            </a:r>
            <a:r>
              <a:rPr lang="uk-UA" sz="2000" dirty="0">
                <a:solidFill>
                  <a:srgbClr val="0000FF"/>
                </a:solidFill>
              </a:rPr>
              <a:t>– коротший.  </a:t>
            </a:r>
            <a:r>
              <a:rPr lang="uk-UA" sz="2000" dirty="0"/>
              <a:t>Лічба </a:t>
            </a:r>
            <a:r>
              <a:rPr lang="uk-UA" sz="2000" dirty="0" smtClean="0"/>
              <a:t>предметів</a:t>
            </a:r>
          </a:p>
          <a:p>
            <a:r>
              <a:rPr lang="uk-UA" sz="2000" dirty="0" smtClean="0"/>
              <a:t>Лічба </a:t>
            </a:r>
            <a:r>
              <a:rPr lang="uk-UA" sz="2000" dirty="0"/>
              <a:t>предметів. Кількісна </a:t>
            </a:r>
            <a:r>
              <a:rPr lang="uk-UA" sz="2000" dirty="0" smtClean="0"/>
              <a:t>лічба</a:t>
            </a:r>
          </a:p>
          <a:p>
            <a:r>
              <a:rPr lang="uk-UA" sz="2000" dirty="0" smtClean="0"/>
              <a:t>Порядкова </a:t>
            </a:r>
            <a:r>
              <a:rPr lang="uk-UA" sz="2000" dirty="0"/>
              <a:t>лічба. </a:t>
            </a:r>
            <a:r>
              <a:rPr lang="uk-UA" sz="2000" dirty="0" smtClean="0">
                <a:solidFill>
                  <a:srgbClr val="0000FF"/>
                </a:solidFill>
              </a:rPr>
              <a:t>Тиждень</a:t>
            </a:r>
          </a:p>
          <a:p>
            <a:r>
              <a:rPr lang="uk-UA" sz="2000" dirty="0" smtClean="0"/>
              <a:t>Лічба </a:t>
            </a:r>
            <a:r>
              <a:rPr lang="uk-UA" sz="2000" dirty="0"/>
              <a:t>предметів. </a:t>
            </a:r>
            <a:r>
              <a:rPr lang="uk-UA" sz="2000" dirty="0" smtClean="0">
                <a:solidFill>
                  <a:srgbClr val="0000FF"/>
                </a:solidFill>
              </a:rPr>
              <a:t>Множина </a:t>
            </a:r>
          </a:p>
          <a:p>
            <a:r>
              <a:rPr lang="uk-UA" sz="2000" dirty="0" smtClean="0">
                <a:solidFill>
                  <a:srgbClr val="0000FF"/>
                </a:solidFill>
              </a:rPr>
              <a:t>Порядкові </a:t>
            </a:r>
            <a:r>
              <a:rPr lang="uk-UA" sz="2000" dirty="0">
                <a:solidFill>
                  <a:srgbClr val="0000FF"/>
                </a:solidFill>
              </a:rPr>
              <a:t>відношення. </a:t>
            </a:r>
            <a:r>
              <a:rPr lang="uk-UA" sz="2000" dirty="0" smtClean="0">
                <a:solidFill>
                  <a:srgbClr val="0000FF"/>
                </a:solidFill>
              </a:rPr>
              <a:t>Підмножина</a:t>
            </a:r>
          </a:p>
          <a:p>
            <a:r>
              <a:rPr lang="uk-UA" sz="2000" dirty="0" smtClean="0"/>
              <a:t>Число </a:t>
            </a:r>
            <a:r>
              <a:rPr lang="uk-UA" sz="2000" dirty="0"/>
              <a:t>і цифра 1. Число і цифра 2. Стільки </a:t>
            </a:r>
            <a:r>
              <a:rPr lang="uk-UA" sz="2000" dirty="0" smtClean="0"/>
              <a:t>ж</a:t>
            </a:r>
          </a:p>
          <a:p>
            <a:r>
              <a:rPr lang="uk-UA" sz="2000" dirty="0" smtClean="0"/>
              <a:t>Число </a:t>
            </a:r>
            <a:r>
              <a:rPr lang="uk-UA" sz="2000" dirty="0"/>
              <a:t>і цифра </a:t>
            </a:r>
            <a:r>
              <a:rPr lang="uk-UA" sz="2000" dirty="0" smtClean="0"/>
              <a:t>3</a:t>
            </a:r>
          </a:p>
          <a:p>
            <a:r>
              <a:rPr lang="uk-UA" sz="2000" dirty="0" smtClean="0"/>
              <a:t>Число </a:t>
            </a:r>
            <a:r>
              <a:rPr lang="uk-UA" sz="2000" dirty="0"/>
              <a:t>і цифра </a:t>
            </a:r>
            <a:r>
              <a:rPr lang="uk-UA" sz="2000" dirty="0" smtClean="0"/>
              <a:t>4</a:t>
            </a:r>
          </a:p>
          <a:p>
            <a:r>
              <a:rPr lang="uk-UA" sz="2000" dirty="0" smtClean="0"/>
              <a:t>Число </a:t>
            </a:r>
            <a:r>
              <a:rPr lang="uk-UA" sz="2000" dirty="0"/>
              <a:t>і цифра 5</a:t>
            </a:r>
            <a:endParaRPr lang="ru-RU" sz="2000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484784"/>
            <a:ext cx="213966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uk-UA" dirty="0" smtClean="0"/>
              <a:t>Числа першого десятка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77500" lnSpcReduction="20000"/>
          </a:bodyPr>
          <a:lstStyle/>
          <a:p>
            <a:r>
              <a:rPr lang="uk-UA" dirty="0">
                <a:solidFill>
                  <a:srgbClr val="0000FF"/>
                </a:solidFill>
              </a:rPr>
              <a:t>Об’єднання множин. Вилучення частини множини </a:t>
            </a:r>
            <a:endParaRPr lang="uk-UA" dirty="0" smtClean="0">
              <a:solidFill>
                <a:srgbClr val="0000FF"/>
              </a:solidFill>
            </a:endParaRPr>
          </a:p>
          <a:p>
            <a:r>
              <a:rPr lang="uk-UA" dirty="0" smtClean="0"/>
              <a:t>Порівняння </a:t>
            </a:r>
            <a:r>
              <a:rPr lang="uk-UA" dirty="0"/>
              <a:t>чисел. Знак порівняння</a:t>
            </a:r>
            <a:r>
              <a:rPr lang="uk-UA" dirty="0" smtClean="0"/>
              <a:t>.</a:t>
            </a:r>
          </a:p>
          <a:p>
            <a:r>
              <a:rPr lang="uk-UA" dirty="0" smtClean="0">
                <a:solidFill>
                  <a:srgbClr val="0000FF"/>
                </a:solidFill>
              </a:rPr>
              <a:t>Арифметичні </a:t>
            </a:r>
            <a:r>
              <a:rPr lang="uk-UA" dirty="0">
                <a:solidFill>
                  <a:srgbClr val="0000FF"/>
                </a:solidFill>
              </a:rPr>
              <a:t>дії додавання і віднімання </a:t>
            </a:r>
            <a:endParaRPr lang="uk-UA" dirty="0" smtClean="0">
              <a:solidFill>
                <a:srgbClr val="0000FF"/>
              </a:solidFill>
            </a:endParaRPr>
          </a:p>
          <a:p>
            <a:r>
              <a:rPr lang="uk-UA" dirty="0" smtClean="0">
                <a:solidFill>
                  <a:srgbClr val="0000FF"/>
                </a:solidFill>
              </a:rPr>
              <a:t>Схематична </a:t>
            </a:r>
            <a:r>
              <a:rPr lang="uk-UA" dirty="0">
                <a:solidFill>
                  <a:srgbClr val="0000FF"/>
                </a:solidFill>
              </a:rPr>
              <a:t>інтерпретація додавання і віднімання.</a:t>
            </a:r>
            <a:r>
              <a:rPr lang="uk-UA" dirty="0">
                <a:solidFill>
                  <a:srgbClr val="FF0000"/>
                </a:solidFill>
              </a:rPr>
              <a:t> </a:t>
            </a:r>
            <a:endParaRPr lang="uk-UA" dirty="0" smtClean="0">
              <a:solidFill>
                <a:srgbClr val="FF0000"/>
              </a:solidFill>
            </a:endParaRPr>
          </a:p>
          <a:p>
            <a:r>
              <a:rPr lang="uk-UA" dirty="0" smtClean="0"/>
              <a:t>Число </a:t>
            </a:r>
            <a:r>
              <a:rPr lang="uk-UA" dirty="0"/>
              <a:t>і цифра </a:t>
            </a:r>
            <a:r>
              <a:rPr lang="uk-UA" dirty="0" smtClean="0"/>
              <a:t>6</a:t>
            </a:r>
          </a:p>
          <a:p>
            <a:r>
              <a:rPr lang="uk-UA" dirty="0" smtClean="0"/>
              <a:t>Порівняння </a:t>
            </a:r>
            <a:r>
              <a:rPr lang="uk-UA" dirty="0"/>
              <a:t>чисел в межах </a:t>
            </a:r>
            <a:r>
              <a:rPr lang="uk-UA" dirty="0" smtClean="0"/>
              <a:t>6</a:t>
            </a:r>
          </a:p>
          <a:p>
            <a:r>
              <a:rPr lang="uk-UA" dirty="0" smtClean="0"/>
              <a:t>Склад </a:t>
            </a:r>
            <a:r>
              <a:rPr lang="uk-UA" dirty="0"/>
              <a:t>числа </a:t>
            </a:r>
            <a:r>
              <a:rPr lang="uk-UA" dirty="0" smtClean="0"/>
              <a:t>6</a:t>
            </a:r>
          </a:p>
          <a:p>
            <a:r>
              <a:rPr lang="uk-UA" dirty="0" smtClean="0"/>
              <a:t>Числа </a:t>
            </a:r>
            <a:r>
              <a:rPr lang="uk-UA" dirty="0"/>
              <a:t>1- 6</a:t>
            </a:r>
            <a:r>
              <a:rPr lang="uk-UA" dirty="0" smtClean="0"/>
              <a:t>.</a:t>
            </a:r>
          </a:p>
          <a:p>
            <a:r>
              <a:rPr lang="uk-UA" dirty="0" smtClean="0">
                <a:solidFill>
                  <a:srgbClr val="0000FF"/>
                </a:solidFill>
              </a:rPr>
              <a:t>Додавання </a:t>
            </a:r>
            <a:r>
              <a:rPr lang="uk-UA" dirty="0">
                <a:solidFill>
                  <a:srgbClr val="0000FF"/>
                </a:solidFill>
              </a:rPr>
              <a:t>і віднімання за числовим </a:t>
            </a:r>
            <a:r>
              <a:rPr lang="uk-UA" dirty="0" smtClean="0">
                <a:solidFill>
                  <a:srgbClr val="0000FF"/>
                </a:solidFill>
              </a:rPr>
              <a:t>променем</a:t>
            </a:r>
          </a:p>
          <a:p>
            <a:r>
              <a:rPr lang="uk-UA" dirty="0" smtClean="0"/>
              <a:t>Додавання </a:t>
            </a:r>
            <a:r>
              <a:rPr lang="uk-UA" dirty="0"/>
              <a:t>і віднімання у межах </a:t>
            </a:r>
            <a:r>
              <a:rPr lang="uk-UA" dirty="0" smtClean="0"/>
              <a:t>6</a:t>
            </a:r>
          </a:p>
          <a:p>
            <a:r>
              <a:rPr lang="uk-UA" dirty="0" smtClean="0"/>
              <a:t>Число </a:t>
            </a:r>
            <a:r>
              <a:rPr lang="uk-UA" dirty="0"/>
              <a:t>і цифра 7</a:t>
            </a:r>
            <a:r>
              <a:rPr lang="uk-UA" dirty="0" smtClean="0"/>
              <a:t>.</a:t>
            </a:r>
          </a:p>
          <a:p>
            <a:r>
              <a:rPr lang="uk-UA" dirty="0" smtClean="0"/>
              <a:t>Порівняння </a:t>
            </a:r>
            <a:r>
              <a:rPr lang="uk-UA" dirty="0"/>
              <a:t>чисел в межах 7</a:t>
            </a:r>
            <a:r>
              <a:rPr lang="uk-UA" dirty="0" smtClean="0"/>
              <a:t>.</a:t>
            </a:r>
          </a:p>
          <a:p>
            <a:r>
              <a:rPr lang="uk-UA" dirty="0"/>
              <a:t>Склад числа 7</a:t>
            </a:r>
            <a:r>
              <a:rPr lang="uk-UA" dirty="0" smtClean="0"/>
              <a:t>.</a:t>
            </a:r>
          </a:p>
          <a:p>
            <a:r>
              <a:rPr lang="uk-UA" dirty="0" smtClean="0"/>
              <a:t>Числа </a:t>
            </a:r>
            <a:r>
              <a:rPr lang="uk-UA" dirty="0"/>
              <a:t>1 – 7.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3" y="980728"/>
            <a:ext cx="152833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Числа першого десятка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Число і цифра </a:t>
            </a:r>
            <a:r>
              <a:rPr lang="uk-UA" dirty="0" smtClean="0"/>
              <a:t>8</a:t>
            </a:r>
          </a:p>
          <a:p>
            <a:r>
              <a:rPr lang="uk-UA" dirty="0" smtClean="0"/>
              <a:t>Порівняння </a:t>
            </a:r>
            <a:r>
              <a:rPr lang="uk-UA" dirty="0"/>
              <a:t>чисел у межах </a:t>
            </a:r>
            <a:r>
              <a:rPr lang="uk-UA" dirty="0" smtClean="0"/>
              <a:t>8</a:t>
            </a:r>
          </a:p>
          <a:p>
            <a:r>
              <a:rPr lang="uk-UA" dirty="0" smtClean="0"/>
              <a:t>Склад </a:t>
            </a:r>
            <a:r>
              <a:rPr lang="uk-UA" dirty="0"/>
              <a:t>числа </a:t>
            </a:r>
            <a:r>
              <a:rPr lang="uk-UA" dirty="0" smtClean="0"/>
              <a:t>8</a:t>
            </a:r>
          </a:p>
          <a:p>
            <a:r>
              <a:rPr lang="uk-UA" dirty="0" smtClean="0"/>
              <a:t>Числа </a:t>
            </a:r>
            <a:r>
              <a:rPr lang="uk-UA" dirty="0"/>
              <a:t>1 – </a:t>
            </a:r>
            <a:r>
              <a:rPr lang="uk-UA" dirty="0" smtClean="0"/>
              <a:t>8</a:t>
            </a:r>
          </a:p>
          <a:p>
            <a:r>
              <a:rPr lang="uk-UA" dirty="0" smtClean="0"/>
              <a:t>Число </a:t>
            </a:r>
            <a:r>
              <a:rPr lang="uk-UA" dirty="0"/>
              <a:t>і цифра </a:t>
            </a:r>
            <a:r>
              <a:rPr lang="uk-UA" dirty="0" smtClean="0"/>
              <a:t>9</a:t>
            </a:r>
          </a:p>
          <a:p>
            <a:r>
              <a:rPr lang="uk-UA" dirty="0" smtClean="0"/>
              <a:t>Порівняння </a:t>
            </a:r>
            <a:r>
              <a:rPr lang="uk-UA" dirty="0"/>
              <a:t>в межах </a:t>
            </a:r>
            <a:r>
              <a:rPr lang="uk-UA" dirty="0" smtClean="0"/>
              <a:t>9</a:t>
            </a:r>
          </a:p>
          <a:p>
            <a:r>
              <a:rPr lang="uk-UA" dirty="0" smtClean="0"/>
              <a:t>Склад </a:t>
            </a:r>
            <a:r>
              <a:rPr lang="uk-UA" dirty="0"/>
              <a:t>числа </a:t>
            </a:r>
            <a:r>
              <a:rPr lang="uk-UA" dirty="0" smtClean="0"/>
              <a:t>9</a:t>
            </a:r>
          </a:p>
          <a:p>
            <a:r>
              <a:rPr lang="uk-UA" dirty="0" smtClean="0"/>
              <a:t>Числа </a:t>
            </a:r>
            <a:r>
              <a:rPr lang="uk-UA" dirty="0"/>
              <a:t>1 – </a:t>
            </a:r>
            <a:r>
              <a:rPr lang="uk-UA" dirty="0" smtClean="0"/>
              <a:t>9</a:t>
            </a:r>
          </a:p>
          <a:p>
            <a:r>
              <a:rPr lang="uk-UA" dirty="0" smtClean="0"/>
              <a:t>Число 10</a:t>
            </a:r>
          </a:p>
          <a:p>
            <a:r>
              <a:rPr lang="uk-UA" dirty="0" smtClean="0"/>
              <a:t>Порівняння </a:t>
            </a:r>
            <a:r>
              <a:rPr lang="uk-UA" dirty="0"/>
              <a:t>чисел у межах 10. </a:t>
            </a:r>
            <a:endParaRPr lang="uk-UA" dirty="0" smtClean="0"/>
          </a:p>
          <a:p>
            <a:r>
              <a:rPr lang="uk-UA" dirty="0" smtClean="0"/>
              <a:t>Склад числа 10</a:t>
            </a:r>
          </a:p>
          <a:p>
            <a:r>
              <a:rPr lang="uk-UA" dirty="0"/>
              <a:t>Числа 1 – 10. </a:t>
            </a:r>
            <a:endParaRPr lang="uk-UA" dirty="0" smtClean="0"/>
          </a:p>
          <a:p>
            <a:r>
              <a:rPr lang="uk-UA" dirty="0" smtClean="0"/>
              <a:t>Склад </a:t>
            </a:r>
            <a:r>
              <a:rPr lang="uk-UA" dirty="0"/>
              <a:t>чисел першого десятка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268760"/>
            <a:ext cx="1944216" cy="9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648072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Арифметичні дії додавання і віднімання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Назви компонентів і результату дії додавання</a:t>
            </a:r>
            <a:r>
              <a:rPr lang="uk-UA" dirty="0" smtClean="0"/>
              <a:t>. </a:t>
            </a:r>
            <a:r>
              <a:rPr lang="uk-UA" dirty="0"/>
              <a:t>Математичний вираз – сума </a:t>
            </a:r>
            <a:endParaRPr lang="uk-UA" dirty="0" smtClean="0"/>
          </a:p>
          <a:p>
            <a:r>
              <a:rPr lang="uk-UA" dirty="0" smtClean="0"/>
              <a:t>Додавання </a:t>
            </a:r>
            <a:r>
              <a:rPr lang="uk-UA" dirty="0"/>
              <a:t>і віднімання числа </a:t>
            </a:r>
            <a:r>
              <a:rPr lang="uk-UA" dirty="0" smtClean="0"/>
              <a:t>2</a:t>
            </a:r>
          </a:p>
          <a:p>
            <a:r>
              <a:rPr lang="uk-UA" dirty="0" smtClean="0"/>
              <a:t>Число  </a:t>
            </a:r>
            <a:r>
              <a:rPr lang="uk-UA" dirty="0"/>
              <a:t>0. Віднімання однакових </a:t>
            </a:r>
            <a:r>
              <a:rPr lang="uk-UA" dirty="0" smtClean="0"/>
              <a:t>чисел</a:t>
            </a:r>
          </a:p>
          <a:p>
            <a:r>
              <a:rPr lang="uk-UA" dirty="0" smtClean="0"/>
              <a:t>Додавання </a:t>
            </a:r>
            <a:r>
              <a:rPr lang="uk-UA" dirty="0"/>
              <a:t>і віднімання з </a:t>
            </a:r>
            <a:r>
              <a:rPr lang="uk-UA" dirty="0" smtClean="0"/>
              <a:t>нулем</a:t>
            </a:r>
          </a:p>
          <a:p>
            <a:r>
              <a:rPr lang="uk-UA" dirty="0" smtClean="0"/>
              <a:t>Додавання </a:t>
            </a:r>
            <a:r>
              <a:rPr lang="uk-UA" dirty="0"/>
              <a:t>і віднімання </a:t>
            </a:r>
            <a:endParaRPr lang="uk-UA" dirty="0" smtClean="0"/>
          </a:p>
          <a:p>
            <a:r>
              <a:rPr lang="uk-UA" dirty="0" smtClean="0"/>
              <a:t>Додавання </a:t>
            </a:r>
            <a:r>
              <a:rPr lang="uk-UA" dirty="0"/>
              <a:t>і віднімання чисел </a:t>
            </a:r>
            <a:r>
              <a:rPr lang="uk-UA" dirty="0" smtClean="0"/>
              <a:t>0,1,2</a:t>
            </a:r>
          </a:p>
          <a:p>
            <a:r>
              <a:rPr lang="uk-UA" dirty="0" smtClean="0"/>
              <a:t>Таблиці </a:t>
            </a:r>
            <a:r>
              <a:rPr lang="uk-UA" dirty="0"/>
              <a:t>додавання і віднімання числа </a:t>
            </a:r>
            <a:r>
              <a:rPr lang="uk-UA" dirty="0" smtClean="0"/>
              <a:t>1</a:t>
            </a:r>
          </a:p>
          <a:p>
            <a:r>
              <a:rPr lang="uk-UA" dirty="0" smtClean="0"/>
              <a:t>Переставний </a:t>
            </a:r>
            <a:r>
              <a:rPr lang="uk-UA" dirty="0"/>
              <a:t>закон </a:t>
            </a:r>
            <a:r>
              <a:rPr lang="uk-UA" dirty="0" smtClean="0"/>
              <a:t>додавання</a:t>
            </a:r>
          </a:p>
          <a:p>
            <a:r>
              <a:rPr lang="uk-UA" dirty="0" smtClean="0">
                <a:solidFill>
                  <a:srgbClr val="0000FF"/>
                </a:solidFill>
              </a:rPr>
              <a:t>Сантиметр</a:t>
            </a:r>
            <a:r>
              <a:rPr lang="uk-UA" dirty="0">
                <a:solidFill>
                  <a:srgbClr val="0000FF"/>
                </a:solidFill>
              </a:rPr>
              <a:t>. Вимірювання довжин відрізків </a:t>
            </a:r>
            <a:endParaRPr lang="uk-UA" dirty="0" smtClean="0">
              <a:solidFill>
                <a:srgbClr val="0000FF"/>
              </a:solidFill>
            </a:endParaRPr>
          </a:p>
          <a:p>
            <a:r>
              <a:rPr lang="uk-UA" dirty="0" smtClean="0"/>
              <a:t>Взаємозв’язок </a:t>
            </a:r>
            <a:r>
              <a:rPr lang="uk-UA" dirty="0"/>
              <a:t>додавання і </a:t>
            </a:r>
            <a:r>
              <a:rPr lang="uk-UA" dirty="0" smtClean="0"/>
              <a:t>віднімання</a:t>
            </a:r>
          </a:p>
          <a:p>
            <a:r>
              <a:rPr lang="uk-UA" dirty="0" smtClean="0"/>
              <a:t>Взаємозв’язок </a:t>
            </a:r>
            <a:r>
              <a:rPr lang="uk-UA" dirty="0"/>
              <a:t>додавання і </a:t>
            </a:r>
            <a:r>
              <a:rPr lang="uk-UA" dirty="0" smtClean="0"/>
              <a:t>віднімання</a:t>
            </a:r>
          </a:p>
          <a:p>
            <a:r>
              <a:rPr lang="uk-UA" dirty="0" smtClean="0"/>
              <a:t>Додавання </a:t>
            </a:r>
            <a:r>
              <a:rPr lang="uk-UA" dirty="0"/>
              <a:t>і віднімання числа </a:t>
            </a:r>
            <a:r>
              <a:rPr lang="uk-UA" dirty="0" smtClean="0"/>
              <a:t>2</a:t>
            </a:r>
          </a:p>
          <a:p>
            <a:r>
              <a:rPr lang="uk-UA" dirty="0" smtClean="0"/>
              <a:t>Додавання  </a:t>
            </a:r>
            <a:r>
              <a:rPr lang="uk-UA" dirty="0"/>
              <a:t>і віднімання чисел </a:t>
            </a:r>
            <a:r>
              <a:rPr lang="uk-UA" dirty="0" smtClean="0"/>
              <a:t>0,1,2</a:t>
            </a:r>
          </a:p>
          <a:p>
            <a:r>
              <a:rPr lang="uk-UA" dirty="0" smtClean="0"/>
              <a:t>Таблиці </a:t>
            </a:r>
            <a:r>
              <a:rPr lang="uk-UA" dirty="0"/>
              <a:t>додавання і віднімання числа 2.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628800"/>
            <a:ext cx="1944216" cy="9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Арифметичні дії додавання і віднімання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Різницеве порівняння </a:t>
            </a:r>
            <a:r>
              <a:rPr lang="uk-UA" dirty="0" smtClean="0"/>
              <a:t>чисел</a:t>
            </a:r>
          </a:p>
          <a:p>
            <a:r>
              <a:rPr lang="uk-UA" dirty="0" smtClean="0"/>
              <a:t>Математичні </a:t>
            </a:r>
            <a:r>
              <a:rPr lang="uk-UA" dirty="0"/>
              <a:t>вирази на дві </a:t>
            </a:r>
            <a:r>
              <a:rPr lang="uk-UA" dirty="0" smtClean="0"/>
              <a:t>дії</a:t>
            </a:r>
          </a:p>
          <a:p>
            <a:r>
              <a:rPr lang="uk-UA" dirty="0" smtClean="0"/>
              <a:t>Знаходження </a:t>
            </a:r>
            <a:r>
              <a:rPr lang="uk-UA" dirty="0"/>
              <a:t>числа, яке на кілька одиниць більше або менше даного 	</a:t>
            </a:r>
            <a:endParaRPr lang="uk-UA" dirty="0" smtClean="0"/>
          </a:p>
          <a:p>
            <a:r>
              <a:rPr lang="uk-UA" dirty="0" smtClean="0"/>
              <a:t>Збільшення </a:t>
            </a:r>
            <a:r>
              <a:rPr lang="uk-UA" dirty="0"/>
              <a:t>або зменшення числа на кілька </a:t>
            </a:r>
            <a:r>
              <a:rPr lang="uk-UA" dirty="0" smtClean="0"/>
              <a:t>одиниць</a:t>
            </a:r>
          </a:p>
          <a:p>
            <a:r>
              <a:rPr lang="uk-UA" dirty="0" smtClean="0"/>
              <a:t>Математичний </a:t>
            </a:r>
            <a:r>
              <a:rPr lang="uk-UA" dirty="0"/>
              <a:t>вираз </a:t>
            </a:r>
            <a:r>
              <a:rPr lang="uk-UA" dirty="0" err="1"/>
              <a:t>„Різниця</a:t>
            </a:r>
            <a:r>
              <a:rPr lang="uk-UA" dirty="0" err="1" smtClean="0"/>
              <a:t>”</a:t>
            </a:r>
            <a:r>
              <a:rPr lang="uk-UA" dirty="0" smtClean="0"/>
              <a:t>.</a:t>
            </a:r>
          </a:p>
          <a:p>
            <a:r>
              <a:rPr lang="uk-UA" dirty="0" smtClean="0"/>
              <a:t>Ознайомлення </a:t>
            </a:r>
            <a:r>
              <a:rPr lang="uk-UA" dirty="0"/>
              <a:t>із способами додавання і віднімання числа </a:t>
            </a:r>
            <a:r>
              <a:rPr lang="uk-UA" dirty="0" smtClean="0"/>
              <a:t>3</a:t>
            </a:r>
          </a:p>
          <a:p>
            <a:r>
              <a:rPr lang="uk-UA" dirty="0" smtClean="0"/>
              <a:t>Додавання </a:t>
            </a:r>
            <a:r>
              <a:rPr lang="uk-UA" dirty="0"/>
              <a:t>і віднімання числа </a:t>
            </a:r>
            <a:r>
              <a:rPr lang="uk-UA" dirty="0" smtClean="0"/>
              <a:t>3</a:t>
            </a:r>
          </a:p>
          <a:p>
            <a:r>
              <a:rPr lang="uk-UA" dirty="0" smtClean="0"/>
              <a:t>Знаходження </a:t>
            </a:r>
            <a:r>
              <a:rPr lang="uk-UA" dirty="0"/>
              <a:t>невідомого </a:t>
            </a:r>
            <a:r>
              <a:rPr lang="uk-UA" dirty="0" smtClean="0"/>
              <a:t>доданка</a:t>
            </a:r>
          </a:p>
          <a:p>
            <a:r>
              <a:rPr lang="uk-UA" dirty="0" smtClean="0"/>
              <a:t>Назви </a:t>
            </a:r>
            <a:r>
              <a:rPr lang="uk-UA" dirty="0"/>
              <a:t>чисел при </a:t>
            </a:r>
            <a:r>
              <a:rPr lang="uk-UA" dirty="0" smtClean="0"/>
              <a:t>відніманні</a:t>
            </a:r>
          </a:p>
          <a:p>
            <a:r>
              <a:rPr lang="uk-UA" dirty="0" smtClean="0"/>
              <a:t>Знаходження </a:t>
            </a:r>
            <a:r>
              <a:rPr lang="uk-UA" dirty="0"/>
              <a:t>значень математичних </a:t>
            </a:r>
            <a:r>
              <a:rPr lang="uk-UA" dirty="0" smtClean="0"/>
              <a:t>виразів</a:t>
            </a:r>
          </a:p>
          <a:p>
            <a:r>
              <a:rPr lang="uk-UA" dirty="0" smtClean="0">
                <a:solidFill>
                  <a:srgbClr val="0000FF"/>
                </a:solidFill>
              </a:rPr>
              <a:t>Вимірювання </a:t>
            </a:r>
            <a:r>
              <a:rPr lang="uk-UA" dirty="0">
                <a:solidFill>
                  <a:srgbClr val="0000FF"/>
                </a:solidFill>
              </a:rPr>
              <a:t>довжин відрізків за допомогою </a:t>
            </a:r>
            <a:r>
              <a:rPr lang="uk-UA" dirty="0" smtClean="0">
                <a:solidFill>
                  <a:srgbClr val="0000FF"/>
                </a:solidFill>
              </a:rPr>
              <a:t>лінійки</a:t>
            </a:r>
          </a:p>
          <a:p>
            <a:r>
              <a:rPr lang="uk-UA" dirty="0" smtClean="0">
                <a:solidFill>
                  <a:srgbClr val="0000FF"/>
                </a:solidFill>
              </a:rPr>
              <a:t>Побудова </a:t>
            </a:r>
            <a:r>
              <a:rPr lang="uk-UA" dirty="0">
                <a:solidFill>
                  <a:srgbClr val="0000FF"/>
                </a:solidFill>
              </a:rPr>
              <a:t>відрізків заданої </a:t>
            </a:r>
            <a:r>
              <a:rPr lang="uk-UA" dirty="0" smtClean="0">
                <a:solidFill>
                  <a:srgbClr val="0000FF"/>
                </a:solidFill>
              </a:rPr>
              <a:t>довжини</a:t>
            </a:r>
          </a:p>
          <a:p>
            <a:r>
              <a:rPr lang="uk-UA" dirty="0" smtClean="0"/>
              <a:t>Знаходження </a:t>
            </a:r>
            <a:r>
              <a:rPr lang="uk-UA" dirty="0"/>
              <a:t>значень математичних виразів на дві </a:t>
            </a:r>
            <a:r>
              <a:rPr lang="uk-UA" dirty="0" smtClean="0"/>
              <a:t>дії</a:t>
            </a:r>
          </a:p>
          <a:p>
            <a:r>
              <a:rPr lang="uk-UA" dirty="0" smtClean="0"/>
              <a:t>Додавання </a:t>
            </a:r>
            <a:r>
              <a:rPr lang="uk-UA" dirty="0"/>
              <a:t>і віднімання числа </a:t>
            </a:r>
            <a:r>
              <a:rPr lang="uk-UA" dirty="0" smtClean="0"/>
              <a:t>3</a:t>
            </a:r>
          </a:p>
          <a:p>
            <a:r>
              <a:rPr lang="uk-UA" dirty="0" smtClean="0"/>
              <a:t>Таблиці </a:t>
            </a:r>
            <a:r>
              <a:rPr lang="uk-UA" dirty="0"/>
              <a:t>додавання і віднімання числа 3.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836712"/>
            <a:ext cx="1080120" cy="78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Арифметичні дії додавання і віднімання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7571184" cy="4497363"/>
          </a:xfrm>
        </p:spPr>
        <p:txBody>
          <a:bodyPr>
            <a:normAutofit/>
          </a:bodyPr>
          <a:lstStyle/>
          <a:p>
            <a:r>
              <a:rPr lang="uk-UA" sz="2400" dirty="0"/>
              <a:t>Різницеве порівняння </a:t>
            </a:r>
            <a:r>
              <a:rPr lang="uk-UA" sz="2400" dirty="0" smtClean="0"/>
              <a:t>чисел</a:t>
            </a:r>
          </a:p>
          <a:p>
            <a:r>
              <a:rPr lang="uk-UA" sz="2400" dirty="0" smtClean="0"/>
              <a:t>Різницеве </a:t>
            </a:r>
            <a:r>
              <a:rPr lang="uk-UA" sz="2400" dirty="0"/>
              <a:t>порівняння </a:t>
            </a:r>
            <a:r>
              <a:rPr lang="uk-UA" sz="2400" dirty="0" smtClean="0"/>
              <a:t>чисел</a:t>
            </a:r>
          </a:p>
          <a:p>
            <a:r>
              <a:rPr lang="uk-UA" sz="2400" dirty="0" smtClean="0">
                <a:solidFill>
                  <a:srgbClr val="0000FF"/>
                </a:solidFill>
              </a:rPr>
              <a:t>Підготовча </a:t>
            </a:r>
            <a:r>
              <a:rPr lang="uk-UA" sz="2400" dirty="0">
                <a:solidFill>
                  <a:srgbClr val="0000FF"/>
                </a:solidFill>
              </a:rPr>
              <a:t>робота до формування поняття «задача»</a:t>
            </a:r>
            <a:endParaRPr lang="ru-RU" sz="2400" dirty="0">
              <a:solidFill>
                <a:srgbClr val="0000FF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124743"/>
            <a:ext cx="2592288" cy="116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Про </a:t>
            </a:r>
            <a:r>
              <a:rPr lang="ru-RU" sz="2400" dirty="0" err="1" smtClean="0"/>
              <a:t>надання</a:t>
            </a:r>
            <a:r>
              <a:rPr lang="ru-RU" sz="2400" dirty="0" smtClean="0"/>
              <a:t> грифа </a:t>
            </a:r>
            <a:r>
              <a:rPr lang="ru-RU" sz="2400" dirty="0" err="1" smtClean="0"/>
              <a:t>навчальній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літературі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Наказ </a:t>
            </a:r>
            <a:r>
              <a:rPr lang="ru-RU" sz="2400" dirty="0" err="1" smtClean="0"/>
              <a:t>МОНмолодьспорт</a:t>
            </a:r>
            <a:r>
              <a:rPr lang="ru-RU" sz="2400" dirty="0" smtClean="0"/>
              <a:t> №118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07.02.12 року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uk-UA" dirty="0" smtClean="0"/>
              <a:t>МІНІСТЕРСТВО ОСВІТИ І НАУКИ, МОЛОДІ ТА СПОРТУ УКРАЇНИ</a:t>
            </a:r>
          </a:p>
          <a:p>
            <a:pPr algn="ctr">
              <a:buNone/>
            </a:pPr>
            <a:r>
              <a:rPr lang="uk-UA" dirty="0" smtClean="0"/>
              <a:t>НАКАЗ</a:t>
            </a:r>
          </a:p>
          <a:p>
            <a:pPr>
              <a:buNone/>
            </a:pPr>
            <a:r>
              <a:rPr lang="uk-UA" dirty="0" smtClean="0"/>
              <a:t>№118 від 07 лютого 2012 року</a:t>
            </a:r>
          </a:p>
          <a:p>
            <a:pPr>
              <a:buNone/>
            </a:pPr>
            <a:r>
              <a:rPr lang="uk-UA" b="1" dirty="0" smtClean="0"/>
              <a:t>Про надання грифа навчальній літературі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Згідно з рішенням колегії Міністерства освіти і науки, молоді та спорту України від 23.12.2011 (протокол №5/8-19) "Про виконання державного замовлення на видання навчальної літератури в 2011 році, про підсумки Всеукраїнського конкурсу рукописів підручників для учнів 1-4 класів загальноосвітніх навчальних закладів та затвердження Переліку навчальної літератури, що може видаватися за державним замовленням 2012 року", наказую:</a:t>
            </a:r>
          </a:p>
          <a:p>
            <a:r>
              <a:rPr lang="uk-UA" dirty="0" smtClean="0"/>
              <a:t>1. Надати гриф "Рекомендовано Міністерством освіти і науки, молоді та спорту України" підручникам-переможцям Всеукраїнського конкурсу рукописів підручників для учнів 1-4 класів загальноосвітніх навчальних закладів </a:t>
            </a:r>
            <a:r>
              <a:rPr lang="uk-UA" u="sng" dirty="0" smtClean="0">
                <a:solidFill>
                  <a:srgbClr val="FF0000"/>
                </a:solidFill>
                <a:hlinkClick r:id="rId2"/>
              </a:rPr>
              <a:t>згідно з додатком</a:t>
            </a:r>
            <a:r>
              <a:rPr lang="uk-UA" dirty="0" smtClean="0"/>
              <a:t>.</a:t>
            </a:r>
          </a:p>
          <a:p>
            <a:r>
              <a:rPr lang="uk-UA" dirty="0" smtClean="0"/>
              <a:t>2. Наказ розмістити на офіційних </a:t>
            </a:r>
            <a:r>
              <a:rPr lang="uk-UA" dirty="0" err="1" smtClean="0"/>
              <a:t>веб-сайтах</a:t>
            </a:r>
            <a:r>
              <a:rPr lang="uk-UA" dirty="0" smtClean="0"/>
              <a:t> Міністерства освіти і науки, молоді та спорту України (</a:t>
            </a:r>
            <a:r>
              <a:rPr lang="uk-UA" dirty="0" err="1" smtClean="0"/>
              <a:t>www.mon.gov.ua</a:t>
            </a:r>
            <a:r>
              <a:rPr lang="uk-UA" dirty="0" smtClean="0"/>
              <a:t>) та Інституту інноваційних технологій і змісту освіти (</a:t>
            </a:r>
            <a:r>
              <a:rPr lang="uk-UA" dirty="0" err="1" smtClean="0"/>
              <a:t>www.iitzo.gov.ua</a:t>
            </a:r>
            <a:r>
              <a:rPr lang="uk-UA" dirty="0" smtClean="0"/>
              <a:t>).</a:t>
            </a:r>
          </a:p>
          <a:p>
            <a:r>
              <a:rPr lang="uk-UA" dirty="0" smtClean="0"/>
              <a:t>3. Контроль за виконанням наказу покласти на заступника Міністра </a:t>
            </a:r>
            <a:r>
              <a:rPr lang="uk-UA" dirty="0" err="1" smtClean="0"/>
              <a:t>Жебровського</a:t>
            </a:r>
            <a:r>
              <a:rPr lang="uk-UA" dirty="0" smtClean="0"/>
              <a:t> Б. М.</a:t>
            </a:r>
          </a:p>
          <a:p>
            <a:pPr>
              <a:buNone/>
            </a:pPr>
            <a:r>
              <a:rPr lang="uk-UA" dirty="0" smtClean="0"/>
              <a:t>Міністр       Д.В. Табачник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Задача. Таблиці додавання і віднімання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Додавання і віднімання числа </a:t>
            </a:r>
            <a:r>
              <a:rPr lang="uk-UA" dirty="0" smtClean="0"/>
              <a:t>4</a:t>
            </a:r>
          </a:p>
          <a:p>
            <a:r>
              <a:rPr lang="uk-UA" dirty="0" smtClean="0"/>
              <a:t>Додавання </a:t>
            </a:r>
            <a:r>
              <a:rPr lang="uk-UA" dirty="0"/>
              <a:t>і віднімання числа </a:t>
            </a:r>
            <a:r>
              <a:rPr lang="uk-UA" dirty="0" smtClean="0"/>
              <a:t>4</a:t>
            </a:r>
          </a:p>
          <a:p>
            <a:r>
              <a:rPr lang="uk-UA" dirty="0" smtClean="0"/>
              <a:t>Поняття </a:t>
            </a:r>
            <a:r>
              <a:rPr lang="uk-UA" dirty="0"/>
              <a:t>«задача</a:t>
            </a:r>
            <a:r>
              <a:rPr lang="uk-UA" dirty="0" smtClean="0"/>
              <a:t>»</a:t>
            </a:r>
          </a:p>
          <a:p>
            <a:r>
              <a:rPr lang="uk-UA" dirty="0" smtClean="0"/>
              <a:t>Складові задачі</a:t>
            </a:r>
          </a:p>
          <a:p>
            <a:r>
              <a:rPr lang="uk-UA" dirty="0" smtClean="0"/>
              <a:t>Задачі </a:t>
            </a:r>
            <a:r>
              <a:rPr lang="uk-UA" dirty="0"/>
              <a:t>з числовими даними, яких бракує. Задачі із зайвими числовими </a:t>
            </a:r>
            <a:r>
              <a:rPr lang="uk-UA" dirty="0" smtClean="0"/>
              <a:t>даними</a:t>
            </a:r>
          </a:p>
          <a:p>
            <a:r>
              <a:rPr lang="uk-UA" dirty="0" smtClean="0"/>
              <a:t>Таблиці </a:t>
            </a:r>
            <a:r>
              <a:rPr lang="uk-UA" dirty="0"/>
              <a:t>додавання і віднімання числа </a:t>
            </a:r>
            <a:r>
              <a:rPr lang="uk-UA" dirty="0" smtClean="0"/>
              <a:t>4</a:t>
            </a:r>
          </a:p>
          <a:p>
            <a:r>
              <a:rPr lang="uk-UA" dirty="0" smtClean="0"/>
              <a:t>Додавання </a:t>
            </a:r>
            <a:r>
              <a:rPr lang="uk-UA" dirty="0"/>
              <a:t>і віднімання чисел </a:t>
            </a:r>
            <a:r>
              <a:rPr lang="uk-UA" dirty="0" smtClean="0"/>
              <a:t>1,2,3,4</a:t>
            </a:r>
          </a:p>
          <a:p>
            <a:r>
              <a:rPr lang="uk-UA" dirty="0" smtClean="0"/>
              <a:t>Додавання </a:t>
            </a:r>
            <a:r>
              <a:rPr lang="uk-UA" dirty="0"/>
              <a:t>і віднімання числа </a:t>
            </a:r>
            <a:r>
              <a:rPr lang="uk-UA" dirty="0" smtClean="0"/>
              <a:t>5</a:t>
            </a:r>
          </a:p>
          <a:p>
            <a:r>
              <a:rPr lang="uk-UA" dirty="0" smtClean="0"/>
              <a:t>Додавання </a:t>
            </a:r>
            <a:r>
              <a:rPr lang="uk-UA" dirty="0"/>
              <a:t>і віднімання числа 5. </a:t>
            </a:r>
            <a:endParaRPr lang="uk-UA" dirty="0" smtClean="0"/>
          </a:p>
          <a:p>
            <a:r>
              <a:rPr lang="uk-UA" dirty="0" smtClean="0"/>
              <a:t>Розв’язування задач</a:t>
            </a:r>
          </a:p>
          <a:p>
            <a:r>
              <a:rPr lang="uk-UA" dirty="0" smtClean="0"/>
              <a:t>Таблиці </a:t>
            </a:r>
            <a:r>
              <a:rPr lang="uk-UA" dirty="0"/>
              <a:t>додавання і віднімання числа 5</a:t>
            </a:r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052736"/>
            <a:ext cx="19907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Задача. Таблиці додавання і віднімання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 fontScale="85000" lnSpcReduction="20000"/>
          </a:bodyPr>
          <a:lstStyle/>
          <a:p>
            <a:r>
              <a:rPr lang="uk-UA" dirty="0">
                <a:solidFill>
                  <a:srgbClr val="0000FF"/>
                </a:solidFill>
              </a:rPr>
              <a:t>Дії з іменованими числами, вираженими в одиницях </a:t>
            </a:r>
            <a:r>
              <a:rPr lang="uk-UA" dirty="0" smtClean="0">
                <a:solidFill>
                  <a:srgbClr val="0000FF"/>
                </a:solidFill>
              </a:rPr>
              <a:t>довжини</a:t>
            </a:r>
          </a:p>
          <a:p>
            <a:r>
              <a:rPr lang="uk-UA" dirty="0" smtClean="0"/>
              <a:t>Додавання </a:t>
            </a:r>
            <a:r>
              <a:rPr lang="uk-UA" dirty="0"/>
              <a:t>і віднімання чисел частинами. </a:t>
            </a:r>
            <a:endParaRPr lang="uk-UA" dirty="0" smtClean="0"/>
          </a:p>
          <a:p>
            <a:r>
              <a:rPr lang="uk-UA" dirty="0" smtClean="0"/>
              <a:t>Таблиці </a:t>
            </a:r>
            <a:r>
              <a:rPr lang="uk-UA" dirty="0"/>
              <a:t>додавання чисел 6, 7, 8, </a:t>
            </a:r>
            <a:r>
              <a:rPr lang="uk-UA" dirty="0" smtClean="0"/>
              <a:t>9</a:t>
            </a:r>
          </a:p>
          <a:p>
            <a:r>
              <a:rPr lang="uk-UA" dirty="0" smtClean="0"/>
              <a:t>Підготовка </a:t>
            </a:r>
            <a:r>
              <a:rPr lang="uk-UA" dirty="0"/>
              <a:t>до вивчення віднімання чисел  6, 7, 8, 9 </a:t>
            </a:r>
            <a:endParaRPr lang="uk-UA" dirty="0" smtClean="0"/>
          </a:p>
          <a:p>
            <a:r>
              <a:rPr lang="uk-UA" dirty="0" smtClean="0"/>
              <a:t>Підготовка </a:t>
            </a:r>
            <a:r>
              <a:rPr lang="uk-UA" dirty="0"/>
              <a:t>до вивчення віднімання чисел  6, 7, 8, 9 </a:t>
            </a:r>
            <a:endParaRPr lang="uk-UA" dirty="0" smtClean="0"/>
          </a:p>
          <a:p>
            <a:r>
              <a:rPr lang="uk-UA" dirty="0" smtClean="0"/>
              <a:t>Короткий </a:t>
            </a:r>
            <a:r>
              <a:rPr lang="uk-UA" dirty="0"/>
              <a:t>запис </a:t>
            </a:r>
            <a:r>
              <a:rPr lang="uk-UA" dirty="0" smtClean="0"/>
              <a:t>задач</a:t>
            </a:r>
          </a:p>
          <a:p>
            <a:r>
              <a:rPr lang="uk-UA" dirty="0" smtClean="0"/>
              <a:t>Віднімання </a:t>
            </a:r>
            <a:r>
              <a:rPr lang="uk-UA" dirty="0"/>
              <a:t>чисел  6, 7, 8, </a:t>
            </a:r>
            <a:r>
              <a:rPr lang="uk-UA" dirty="0" smtClean="0"/>
              <a:t>9</a:t>
            </a:r>
          </a:p>
          <a:p>
            <a:r>
              <a:rPr lang="uk-UA" dirty="0" smtClean="0"/>
              <a:t>Віднімання </a:t>
            </a:r>
            <a:r>
              <a:rPr lang="uk-UA" dirty="0"/>
              <a:t>чисел 6, 7, 8, </a:t>
            </a:r>
            <a:r>
              <a:rPr lang="uk-UA" dirty="0" smtClean="0"/>
              <a:t>9</a:t>
            </a:r>
          </a:p>
          <a:p>
            <a:r>
              <a:rPr lang="uk-UA" dirty="0" smtClean="0"/>
              <a:t>Короткий </a:t>
            </a:r>
            <a:r>
              <a:rPr lang="uk-UA" dirty="0"/>
              <a:t>запис задач, які містять три ключових </a:t>
            </a:r>
            <a:r>
              <a:rPr lang="uk-UA" dirty="0" smtClean="0"/>
              <a:t>слова</a:t>
            </a:r>
          </a:p>
          <a:p>
            <a:r>
              <a:rPr lang="uk-UA" dirty="0" smtClean="0"/>
              <a:t>Знаходження </a:t>
            </a:r>
            <a:r>
              <a:rPr lang="uk-UA" dirty="0"/>
              <a:t>невідомих зменшуваного і </a:t>
            </a:r>
            <a:r>
              <a:rPr lang="uk-UA" dirty="0" smtClean="0"/>
              <a:t>від’ємника</a:t>
            </a:r>
          </a:p>
          <a:p>
            <a:r>
              <a:rPr lang="uk-UA" dirty="0" smtClean="0"/>
              <a:t>Віднімання </a:t>
            </a:r>
            <a:r>
              <a:rPr lang="uk-UA" dirty="0"/>
              <a:t>чисел 6, 7, 8, </a:t>
            </a:r>
            <a:r>
              <a:rPr lang="uk-UA" dirty="0" smtClean="0"/>
              <a:t>9</a:t>
            </a:r>
          </a:p>
          <a:p>
            <a:r>
              <a:rPr lang="uk-UA" dirty="0" smtClean="0">
                <a:solidFill>
                  <a:srgbClr val="0000FF"/>
                </a:solidFill>
              </a:rPr>
              <a:t>Порівняння </a:t>
            </a:r>
            <a:r>
              <a:rPr lang="uk-UA" dirty="0">
                <a:solidFill>
                  <a:srgbClr val="0000FF"/>
                </a:solidFill>
              </a:rPr>
              <a:t>математичного виразу та </a:t>
            </a:r>
            <a:r>
              <a:rPr lang="uk-UA" dirty="0" smtClean="0">
                <a:solidFill>
                  <a:srgbClr val="0000FF"/>
                </a:solidFill>
              </a:rPr>
              <a:t>числа</a:t>
            </a:r>
          </a:p>
          <a:p>
            <a:r>
              <a:rPr lang="uk-UA" dirty="0" smtClean="0"/>
              <a:t>Таблиці </a:t>
            </a:r>
            <a:r>
              <a:rPr lang="uk-UA" dirty="0"/>
              <a:t>віднімання чисел 6, 7, 8, 9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04664"/>
            <a:ext cx="1224136" cy="88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Задача. Таблиці додавання і віднімання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uk-UA" sz="2400" dirty="0">
                <a:solidFill>
                  <a:srgbClr val="0000FF"/>
                </a:solidFill>
              </a:rPr>
              <a:t>Порівняння числа та математичного </a:t>
            </a:r>
            <a:r>
              <a:rPr lang="uk-UA" sz="2400" dirty="0" smtClean="0">
                <a:solidFill>
                  <a:srgbClr val="0000FF"/>
                </a:solidFill>
              </a:rPr>
              <a:t>виразу</a:t>
            </a:r>
          </a:p>
          <a:p>
            <a:r>
              <a:rPr lang="uk-UA" sz="2400" dirty="0" smtClean="0">
                <a:solidFill>
                  <a:srgbClr val="0000FF"/>
                </a:solidFill>
              </a:rPr>
              <a:t>Порівняння </a:t>
            </a:r>
            <a:r>
              <a:rPr lang="uk-UA" sz="2400" dirty="0">
                <a:solidFill>
                  <a:srgbClr val="0000FF"/>
                </a:solidFill>
              </a:rPr>
              <a:t>математичних </a:t>
            </a:r>
            <a:r>
              <a:rPr lang="uk-UA" sz="2400" dirty="0" smtClean="0">
                <a:solidFill>
                  <a:srgbClr val="0000FF"/>
                </a:solidFill>
              </a:rPr>
              <a:t>виразів</a:t>
            </a:r>
          </a:p>
          <a:p>
            <a:r>
              <a:rPr lang="uk-UA" sz="2400" dirty="0" smtClean="0">
                <a:solidFill>
                  <a:srgbClr val="0000FF"/>
                </a:solidFill>
              </a:rPr>
              <a:t>Маса</a:t>
            </a:r>
            <a:r>
              <a:rPr lang="uk-UA" sz="2400" dirty="0">
                <a:solidFill>
                  <a:srgbClr val="0000FF"/>
                </a:solidFill>
              </a:rPr>
              <a:t>. Одиниця вимірювання маси – 1 </a:t>
            </a:r>
            <a:r>
              <a:rPr lang="uk-UA" sz="2400" dirty="0" smtClean="0">
                <a:solidFill>
                  <a:srgbClr val="0000FF"/>
                </a:solidFill>
              </a:rPr>
              <a:t>кілограм</a:t>
            </a:r>
          </a:p>
          <a:p>
            <a:r>
              <a:rPr lang="uk-UA" sz="2400" dirty="0" smtClean="0">
                <a:solidFill>
                  <a:srgbClr val="0000FF"/>
                </a:solidFill>
              </a:rPr>
              <a:t>Місткість</a:t>
            </a:r>
            <a:r>
              <a:rPr lang="uk-UA" sz="2400" dirty="0">
                <a:solidFill>
                  <a:srgbClr val="0000FF"/>
                </a:solidFill>
              </a:rPr>
              <a:t>. Одиниця вимірювання місткості – 1 літр</a:t>
            </a:r>
            <a:endParaRPr lang="ru-RU" sz="2400" dirty="0">
              <a:solidFill>
                <a:srgbClr val="0000FF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573015"/>
            <a:ext cx="2808312" cy="126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Двоцифрові числа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7632848" cy="5256584"/>
          </a:xfrm>
        </p:spPr>
        <p:txBody>
          <a:bodyPr>
            <a:normAutofit fontScale="77500" lnSpcReduction="20000"/>
          </a:bodyPr>
          <a:lstStyle/>
          <a:p>
            <a:r>
              <a:rPr lang="uk-UA" dirty="0">
                <a:solidFill>
                  <a:srgbClr val="0000FF"/>
                </a:solidFill>
              </a:rPr>
              <a:t>Короткий запис </a:t>
            </a:r>
            <a:r>
              <a:rPr lang="uk-UA" dirty="0" smtClean="0">
                <a:solidFill>
                  <a:srgbClr val="0000FF"/>
                </a:solidFill>
              </a:rPr>
              <a:t>задачі</a:t>
            </a:r>
          </a:p>
          <a:p>
            <a:r>
              <a:rPr lang="uk-UA" dirty="0" smtClean="0">
                <a:solidFill>
                  <a:srgbClr val="0000FF"/>
                </a:solidFill>
              </a:rPr>
              <a:t>Властивість величин</a:t>
            </a:r>
          </a:p>
          <a:p>
            <a:r>
              <a:rPr lang="uk-UA" dirty="0" smtClean="0"/>
              <a:t>Десяток</a:t>
            </a:r>
            <a:r>
              <a:rPr lang="uk-UA" dirty="0"/>
              <a:t>. Лічба </a:t>
            </a:r>
            <a:r>
              <a:rPr lang="uk-UA" dirty="0" smtClean="0"/>
              <a:t>десятками</a:t>
            </a:r>
          </a:p>
          <a:p>
            <a:r>
              <a:rPr lang="uk-UA" dirty="0" smtClean="0"/>
              <a:t>Порівняння</a:t>
            </a:r>
            <a:r>
              <a:rPr lang="uk-UA" dirty="0"/>
              <a:t>, додавання та віднімання чисел </a:t>
            </a:r>
            <a:r>
              <a:rPr lang="uk-UA" dirty="0" smtClean="0"/>
              <a:t>десятками</a:t>
            </a:r>
          </a:p>
          <a:p>
            <a:r>
              <a:rPr lang="uk-UA" dirty="0" smtClean="0"/>
              <a:t>Круглі числа</a:t>
            </a:r>
          </a:p>
          <a:p>
            <a:r>
              <a:rPr lang="uk-UA" dirty="0" smtClean="0">
                <a:solidFill>
                  <a:srgbClr val="0000FF"/>
                </a:solidFill>
              </a:rPr>
              <a:t>Дециметр</a:t>
            </a:r>
          </a:p>
          <a:p>
            <a:r>
              <a:rPr lang="uk-UA" dirty="0" smtClean="0"/>
              <a:t>Числа </a:t>
            </a:r>
            <a:r>
              <a:rPr lang="uk-UA" dirty="0"/>
              <a:t>другого </a:t>
            </a:r>
            <a:r>
              <a:rPr lang="uk-UA" dirty="0" smtClean="0"/>
              <a:t>десятка</a:t>
            </a:r>
          </a:p>
          <a:p>
            <a:r>
              <a:rPr lang="uk-UA" dirty="0" smtClean="0"/>
              <a:t>Одноцифрові </a:t>
            </a:r>
            <a:r>
              <a:rPr lang="uk-UA" dirty="0"/>
              <a:t>та двоцифрові числа </a:t>
            </a:r>
            <a:endParaRPr lang="uk-UA" dirty="0" smtClean="0"/>
          </a:p>
          <a:p>
            <a:r>
              <a:rPr lang="uk-UA" dirty="0" smtClean="0"/>
              <a:t>Запис </a:t>
            </a:r>
            <a:r>
              <a:rPr lang="uk-UA" dirty="0"/>
              <a:t>чисел другого десятка. </a:t>
            </a:r>
            <a:endParaRPr lang="uk-UA" dirty="0" smtClean="0"/>
          </a:p>
          <a:p>
            <a:r>
              <a:rPr lang="uk-UA" dirty="0" smtClean="0"/>
              <a:t>Розряд</a:t>
            </a:r>
          </a:p>
          <a:p>
            <a:r>
              <a:rPr lang="uk-UA" dirty="0" smtClean="0"/>
              <a:t>Порядок </a:t>
            </a:r>
            <a:r>
              <a:rPr lang="uk-UA" dirty="0"/>
              <a:t>чисел першої сотні. Запис чисел першої </a:t>
            </a:r>
            <a:r>
              <a:rPr lang="uk-UA" dirty="0" smtClean="0"/>
              <a:t>сотні</a:t>
            </a:r>
          </a:p>
          <a:p>
            <a:r>
              <a:rPr lang="uk-UA" dirty="0" smtClean="0"/>
              <a:t>Порівняння </a:t>
            </a:r>
            <a:r>
              <a:rPr lang="uk-UA" dirty="0"/>
              <a:t>чисел у межах </a:t>
            </a:r>
            <a:r>
              <a:rPr lang="uk-UA" dirty="0" smtClean="0"/>
              <a:t>100</a:t>
            </a:r>
          </a:p>
          <a:p>
            <a:r>
              <a:rPr lang="uk-UA" dirty="0" smtClean="0"/>
              <a:t>Додавання </a:t>
            </a:r>
            <a:r>
              <a:rPr lang="uk-UA" dirty="0"/>
              <a:t>і віднімання чисел у межах 20 на основі </a:t>
            </a:r>
            <a:r>
              <a:rPr lang="uk-UA" dirty="0" smtClean="0"/>
              <a:t>нумерації</a:t>
            </a:r>
          </a:p>
          <a:p>
            <a:r>
              <a:rPr lang="uk-UA" dirty="0" smtClean="0"/>
              <a:t>Додавання </a:t>
            </a:r>
            <a:r>
              <a:rPr lang="uk-UA" dirty="0"/>
              <a:t>і віднімання чисел у межах 100 на основі нумерації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980728"/>
            <a:ext cx="1872208" cy="88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Двоцифрові числа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7859216" cy="4713387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Додавання і віднімання числа 1 </a:t>
            </a:r>
            <a:endParaRPr lang="uk-UA" dirty="0" smtClean="0"/>
          </a:p>
          <a:p>
            <a:r>
              <a:rPr lang="uk-UA" dirty="0" smtClean="0"/>
              <a:t>Додавання </a:t>
            </a:r>
            <a:r>
              <a:rPr lang="uk-UA" dirty="0"/>
              <a:t>і віднімання чисел на основі </a:t>
            </a:r>
            <a:r>
              <a:rPr lang="uk-UA" dirty="0" smtClean="0"/>
              <a:t>нумерації</a:t>
            </a:r>
          </a:p>
          <a:p>
            <a:r>
              <a:rPr lang="uk-UA" dirty="0" smtClean="0"/>
              <a:t>Нумерація </a:t>
            </a:r>
            <a:r>
              <a:rPr lang="uk-UA" dirty="0"/>
              <a:t>чисел у межах </a:t>
            </a:r>
            <a:r>
              <a:rPr lang="uk-UA" dirty="0" smtClean="0"/>
              <a:t>100</a:t>
            </a:r>
          </a:p>
          <a:p>
            <a:r>
              <a:rPr lang="uk-UA" dirty="0" smtClean="0"/>
              <a:t>Додавання </a:t>
            </a:r>
            <a:r>
              <a:rPr lang="uk-UA" dirty="0"/>
              <a:t>і віднімання одноцифрового числа у межах </a:t>
            </a:r>
            <a:r>
              <a:rPr lang="uk-UA" dirty="0" smtClean="0"/>
              <a:t>20</a:t>
            </a:r>
          </a:p>
          <a:p>
            <a:r>
              <a:rPr lang="uk-UA" dirty="0" smtClean="0"/>
              <a:t>Додавання </a:t>
            </a:r>
            <a:r>
              <a:rPr lang="uk-UA" dirty="0"/>
              <a:t>і віднімання одноцифрового числа у межах </a:t>
            </a:r>
            <a:r>
              <a:rPr lang="uk-UA" dirty="0" smtClean="0"/>
              <a:t>100</a:t>
            </a:r>
          </a:p>
          <a:p>
            <a:r>
              <a:rPr lang="uk-UA" dirty="0" smtClean="0"/>
              <a:t>Додавання </a:t>
            </a:r>
            <a:r>
              <a:rPr lang="uk-UA" dirty="0"/>
              <a:t>і віднімання круглих чисел у межах </a:t>
            </a:r>
            <a:r>
              <a:rPr lang="uk-UA" dirty="0" smtClean="0"/>
              <a:t>100</a:t>
            </a:r>
          </a:p>
          <a:p>
            <a:r>
              <a:rPr lang="uk-UA" dirty="0" smtClean="0"/>
              <a:t>Додавання </a:t>
            </a:r>
            <a:r>
              <a:rPr lang="uk-UA" dirty="0"/>
              <a:t>і віднімання у межах </a:t>
            </a:r>
            <a:r>
              <a:rPr lang="uk-UA" dirty="0" smtClean="0"/>
              <a:t>100</a:t>
            </a:r>
          </a:p>
          <a:p>
            <a:r>
              <a:rPr lang="uk-UA" dirty="0" smtClean="0">
                <a:solidFill>
                  <a:srgbClr val="0000FF"/>
                </a:solidFill>
              </a:rPr>
              <a:t>Обернена задача</a:t>
            </a:r>
          </a:p>
          <a:p>
            <a:r>
              <a:rPr lang="uk-UA" dirty="0" smtClean="0">
                <a:solidFill>
                  <a:srgbClr val="0000FF"/>
                </a:solidFill>
              </a:rPr>
              <a:t>Знаходження </a:t>
            </a:r>
            <a:r>
              <a:rPr lang="uk-UA" dirty="0">
                <a:solidFill>
                  <a:srgbClr val="0000FF"/>
                </a:solidFill>
              </a:rPr>
              <a:t>невідомого зменшуваного та </a:t>
            </a:r>
            <a:r>
              <a:rPr lang="uk-UA" dirty="0" smtClean="0">
                <a:solidFill>
                  <a:srgbClr val="0000FF"/>
                </a:solidFill>
              </a:rPr>
              <a:t>від’ємника</a:t>
            </a:r>
          </a:p>
          <a:p>
            <a:r>
              <a:rPr lang="uk-UA" dirty="0" smtClean="0">
                <a:solidFill>
                  <a:srgbClr val="0000FF"/>
                </a:solidFill>
              </a:rPr>
              <a:t>Задачі </a:t>
            </a:r>
            <a:r>
              <a:rPr lang="uk-UA" dirty="0">
                <a:solidFill>
                  <a:srgbClr val="0000FF"/>
                </a:solidFill>
              </a:rPr>
              <a:t>на знаходження невідомого зменшуваного або від’ємника </a:t>
            </a:r>
            <a:endParaRPr lang="uk-UA" dirty="0" smtClean="0">
              <a:solidFill>
                <a:srgbClr val="0000FF"/>
              </a:solidFill>
            </a:endParaRPr>
          </a:p>
          <a:p>
            <a:r>
              <a:rPr lang="uk-UA" dirty="0" smtClean="0">
                <a:solidFill>
                  <a:srgbClr val="0000FF"/>
                </a:solidFill>
              </a:rPr>
              <a:t>Задачі </a:t>
            </a:r>
            <a:r>
              <a:rPr lang="uk-UA" dirty="0">
                <a:solidFill>
                  <a:srgbClr val="0000FF"/>
                </a:solidFill>
              </a:rPr>
              <a:t>на знаходження невідомого зменшуваного  або </a:t>
            </a:r>
            <a:r>
              <a:rPr lang="uk-UA" dirty="0" smtClean="0">
                <a:solidFill>
                  <a:srgbClr val="0000FF"/>
                </a:solidFill>
              </a:rPr>
              <a:t>від’ємника</a:t>
            </a:r>
            <a:endParaRPr lang="uk-UA" dirty="0">
              <a:solidFill>
                <a:srgbClr val="0000FF"/>
              </a:solidFill>
            </a:endParaRPr>
          </a:p>
          <a:p>
            <a:r>
              <a:rPr lang="uk-UA" dirty="0" smtClean="0">
                <a:solidFill>
                  <a:srgbClr val="0000FF"/>
                </a:solidFill>
              </a:rPr>
              <a:t> </a:t>
            </a:r>
            <a:r>
              <a:rPr lang="uk-UA" dirty="0">
                <a:solidFill>
                  <a:srgbClr val="0000FF"/>
                </a:solidFill>
              </a:rPr>
              <a:t>Задачі, у яких вимога подана стверджувальним реченням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04664"/>
            <a:ext cx="1296144" cy="93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Двоцифрові числа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Порозрядне додавання і віднімання двоцифрових чисел без переходу через </a:t>
            </a:r>
            <a:r>
              <a:rPr lang="uk-UA" dirty="0" smtClean="0"/>
              <a:t>розряд</a:t>
            </a:r>
          </a:p>
          <a:p>
            <a:r>
              <a:rPr lang="uk-UA" dirty="0" smtClean="0">
                <a:solidFill>
                  <a:srgbClr val="0000FF"/>
                </a:solidFill>
              </a:rPr>
              <a:t>Доба</a:t>
            </a:r>
            <a:r>
              <a:rPr lang="uk-UA" dirty="0" smtClean="0"/>
              <a:t> </a:t>
            </a:r>
          </a:p>
          <a:p>
            <a:r>
              <a:rPr lang="uk-UA" dirty="0" smtClean="0">
                <a:solidFill>
                  <a:srgbClr val="0000FF"/>
                </a:solidFill>
              </a:rPr>
              <a:t>Визначення </a:t>
            </a:r>
            <a:r>
              <a:rPr lang="uk-UA" dirty="0">
                <a:solidFill>
                  <a:srgbClr val="0000FF"/>
                </a:solidFill>
              </a:rPr>
              <a:t>часу за </a:t>
            </a:r>
            <a:r>
              <a:rPr lang="uk-UA" dirty="0" smtClean="0">
                <a:solidFill>
                  <a:srgbClr val="0000FF"/>
                </a:solidFill>
              </a:rPr>
              <a:t>годинником</a:t>
            </a:r>
          </a:p>
          <a:p>
            <a:r>
              <a:rPr lang="uk-UA" dirty="0" smtClean="0">
                <a:solidFill>
                  <a:srgbClr val="0000FF"/>
                </a:solidFill>
              </a:rPr>
              <a:t>Доба </a:t>
            </a:r>
            <a:r>
              <a:rPr lang="uk-UA" dirty="0">
                <a:solidFill>
                  <a:srgbClr val="0000FF"/>
                </a:solidFill>
              </a:rPr>
              <a:t>– 24 </a:t>
            </a:r>
            <a:r>
              <a:rPr lang="uk-UA" dirty="0" smtClean="0">
                <a:solidFill>
                  <a:srgbClr val="0000FF"/>
                </a:solidFill>
              </a:rPr>
              <a:t>години</a:t>
            </a:r>
          </a:p>
          <a:p>
            <a:r>
              <a:rPr lang="uk-UA" dirty="0" smtClean="0"/>
              <a:t>Додавання </a:t>
            </a:r>
            <a:r>
              <a:rPr lang="uk-UA" dirty="0"/>
              <a:t>і віднімання двоцифрових чисел </a:t>
            </a:r>
            <a:r>
              <a:rPr lang="uk-UA" dirty="0" smtClean="0"/>
              <a:t>частинами</a:t>
            </a:r>
          </a:p>
          <a:p>
            <a:r>
              <a:rPr lang="uk-UA" dirty="0" smtClean="0">
                <a:solidFill>
                  <a:srgbClr val="0000FF"/>
                </a:solidFill>
              </a:rPr>
              <a:t>Вартість </a:t>
            </a:r>
          </a:p>
          <a:p>
            <a:r>
              <a:rPr lang="uk-UA" dirty="0" smtClean="0"/>
              <a:t>Додавання </a:t>
            </a:r>
            <a:r>
              <a:rPr lang="uk-UA" dirty="0"/>
              <a:t>і віднімання двоцифрових </a:t>
            </a:r>
            <a:r>
              <a:rPr lang="uk-UA" dirty="0" smtClean="0"/>
              <a:t>чисел</a:t>
            </a:r>
          </a:p>
          <a:p>
            <a:r>
              <a:rPr lang="uk-UA" dirty="0" smtClean="0"/>
              <a:t> </a:t>
            </a:r>
            <a:r>
              <a:rPr lang="uk-UA" dirty="0"/>
              <a:t>Додавання чисел зручним </a:t>
            </a:r>
            <a:r>
              <a:rPr lang="uk-UA" dirty="0" smtClean="0"/>
              <a:t>способом</a:t>
            </a:r>
          </a:p>
          <a:p>
            <a:r>
              <a:rPr lang="uk-UA" dirty="0" smtClean="0">
                <a:solidFill>
                  <a:srgbClr val="0000FF"/>
                </a:solidFill>
              </a:rPr>
              <a:t>Одиниці </a:t>
            </a:r>
            <a:r>
              <a:rPr lang="uk-UA" dirty="0">
                <a:solidFill>
                  <a:srgbClr val="0000FF"/>
                </a:solidFill>
              </a:rPr>
              <a:t>довжини. Метр </a:t>
            </a:r>
            <a:endParaRPr lang="uk-UA" dirty="0" smtClean="0">
              <a:solidFill>
                <a:srgbClr val="0000FF"/>
              </a:solidFill>
            </a:endParaRPr>
          </a:p>
          <a:p>
            <a:r>
              <a:rPr lang="uk-UA" dirty="0" smtClean="0"/>
              <a:t>Повторення </a:t>
            </a:r>
          </a:p>
          <a:p>
            <a:r>
              <a:rPr lang="uk-UA" dirty="0" smtClean="0"/>
              <a:t>Повторення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484784"/>
            <a:ext cx="1800200" cy="84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Структура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7239000" cy="4538904"/>
          </a:xfrm>
        </p:spPr>
        <p:txBody>
          <a:bodyPr/>
          <a:lstStyle/>
          <a:p>
            <a:r>
              <a:rPr lang="uk-UA" dirty="0" smtClean="0"/>
              <a:t>До кожного уроку:</a:t>
            </a:r>
          </a:p>
          <a:p>
            <a:pPr marL="903288">
              <a:buFontTx/>
              <a:buChar char="-"/>
            </a:pPr>
            <a:r>
              <a:rPr lang="uk-UA" dirty="0" smtClean="0"/>
              <a:t>визначено тему;</a:t>
            </a:r>
          </a:p>
          <a:p>
            <a:pPr marL="903288">
              <a:buFontTx/>
              <a:buChar char="-"/>
            </a:pPr>
            <a:r>
              <a:rPr lang="uk-UA" dirty="0" smtClean="0"/>
              <a:t>подано основні поняття, що вперше вводяться на уроці.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412776"/>
            <a:ext cx="19907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1300001.JPG"/>
          <p:cNvPicPr>
            <a:picLocks noChangeAspect="1"/>
          </p:cNvPicPr>
          <p:nvPr/>
        </p:nvPicPr>
        <p:blipFill>
          <a:blip r:embed="rId3" cstate="print"/>
          <a:srcRect l="18275" t="21660"/>
          <a:stretch>
            <a:fillRect/>
          </a:stretch>
        </p:blipFill>
        <p:spPr>
          <a:xfrm>
            <a:off x="1403648" y="3443558"/>
            <a:ext cx="4248472" cy="341444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4303093" cy="569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620688"/>
            <a:ext cx="443865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Апарат організації засвоєння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Підручник містить: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 тексти правил;</a:t>
            </a:r>
          </a:p>
          <a:p>
            <a:pPr>
              <a:buFont typeface="Wingdings" pitchFamily="2" charset="2"/>
              <a:buChar char="ü"/>
            </a:pPr>
            <a:r>
              <a:rPr lang="uk-UA" dirty="0"/>
              <a:t>о</a:t>
            </a:r>
            <a:r>
              <a:rPr lang="uk-UA" dirty="0" smtClean="0"/>
              <a:t>порні конспекти;</a:t>
            </a:r>
          </a:p>
          <a:p>
            <a:pPr>
              <a:buFont typeface="Wingdings" pitchFamily="2" charset="2"/>
              <a:buChar char="ü"/>
            </a:pPr>
            <a:r>
              <a:rPr lang="uk-UA" dirty="0"/>
              <a:t>п</a:t>
            </a:r>
            <a:r>
              <a:rPr lang="uk-UA" dirty="0" smtClean="0"/>
              <a:t>ам'ятки; </a:t>
            </a:r>
          </a:p>
          <a:p>
            <a:pPr>
              <a:buFont typeface="Wingdings" pitchFamily="2" charset="2"/>
              <a:buChar char="ü"/>
            </a:pPr>
            <a:r>
              <a:rPr lang="uk-UA" dirty="0"/>
              <a:t>з</a:t>
            </a:r>
            <a:r>
              <a:rPr lang="uk-UA" dirty="0" smtClean="0"/>
              <a:t>разки міркувань.</a:t>
            </a:r>
          </a:p>
          <a:p>
            <a:pPr>
              <a:buFont typeface="Wingdings" pitchFamily="2" charset="2"/>
              <a:buChar char="ü"/>
            </a:pPr>
            <a:endParaRPr lang="uk-UA" dirty="0" smtClean="0"/>
          </a:p>
          <a:p>
            <a:endParaRPr lang="ru-R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484784"/>
            <a:ext cx="2736304" cy="1230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140968"/>
            <a:ext cx="5184576" cy="324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399942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20688"/>
            <a:ext cx="394335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3168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sz="2700" dirty="0" smtClean="0"/>
              <a:t>Перелік підручників-переможців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uk-UA" sz="2700" dirty="0" smtClean="0"/>
              <a:t>Всеукраїнського конкурсу рукописів підручників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uk-UA" sz="2700" dirty="0" smtClean="0"/>
              <a:t>для учнів 1-4 класів загальноосвітніх навчальних закладів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2936"/>
            <a:ext cx="7239000" cy="3602800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«Математика. 1 клас» (авт. </a:t>
            </a:r>
            <a:r>
              <a:rPr lang="uk-UA" dirty="0" err="1" smtClean="0">
                <a:solidFill>
                  <a:srgbClr val="FF0000"/>
                </a:solidFill>
              </a:rPr>
              <a:t>Скворцова</a:t>
            </a:r>
            <a:r>
              <a:rPr lang="uk-UA" dirty="0" smtClean="0">
                <a:solidFill>
                  <a:srgbClr val="FF0000"/>
                </a:solidFill>
              </a:rPr>
              <a:t> С. О., </a:t>
            </a:r>
            <a:r>
              <a:rPr lang="uk-UA" dirty="0" err="1" smtClean="0">
                <a:solidFill>
                  <a:srgbClr val="FF0000"/>
                </a:solidFill>
              </a:rPr>
              <a:t>Онопрієнко</a:t>
            </a:r>
            <a:r>
              <a:rPr lang="uk-UA" dirty="0" smtClean="0">
                <a:solidFill>
                  <a:srgbClr val="FF0000"/>
                </a:solidFill>
              </a:rPr>
              <a:t> О. В.), ТОВ «Видавництво «Ранок».</a:t>
            </a:r>
            <a:endParaRPr lang="ru-RU" dirty="0" smtClean="0">
              <a:solidFill>
                <a:srgbClr val="FF0000"/>
              </a:solidFill>
            </a:endParaRPr>
          </a:p>
          <a:p>
            <a:pPr lvl="0"/>
            <a:r>
              <a:rPr lang="uk-UA" dirty="0" smtClean="0"/>
              <a:t>«Математика. 1 клас» (авт. </a:t>
            </a:r>
            <a:r>
              <a:rPr lang="uk-UA" dirty="0" err="1" smtClean="0"/>
              <a:t>Рівкінд</a:t>
            </a:r>
            <a:r>
              <a:rPr lang="uk-UA" dirty="0" smtClean="0"/>
              <a:t> Ф. М., </a:t>
            </a:r>
            <a:r>
              <a:rPr lang="uk-UA" dirty="0" err="1" smtClean="0"/>
              <a:t>Оляницька</a:t>
            </a:r>
            <a:r>
              <a:rPr lang="uk-UA" dirty="0" smtClean="0"/>
              <a:t> Л. В.), ТОВ «Видавничий дім «Освіта».</a:t>
            </a:r>
            <a:endParaRPr lang="ru-RU" dirty="0" smtClean="0"/>
          </a:p>
          <a:p>
            <a:pPr lvl="0"/>
            <a:r>
              <a:rPr lang="uk-UA" dirty="0" smtClean="0"/>
              <a:t>«Математика. 1 клас» (авт. </a:t>
            </a:r>
            <a:r>
              <a:rPr lang="uk-UA" dirty="0" err="1" smtClean="0"/>
              <a:t>Гісь</a:t>
            </a:r>
            <a:r>
              <a:rPr lang="uk-UA" dirty="0" smtClean="0"/>
              <a:t> О. М., </a:t>
            </a:r>
            <a:r>
              <a:rPr lang="uk-UA" dirty="0" err="1" smtClean="0"/>
              <a:t>Філяк</a:t>
            </a:r>
            <a:r>
              <a:rPr lang="uk-UA" dirty="0" smtClean="0"/>
              <a:t> І. В.), ТОВ «Видавництво «Грамота».</a:t>
            </a:r>
            <a:endParaRPr lang="ru-RU" dirty="0" smtClean="0"/>
          </a:p>
          <a:p>
            <a:pPr lvl="0"/>
            <a:r>
              <a:rPr lang="uk-UA" dirty="0" smtClean="0"/>
              <a:t>«Математика. 1 клас» (авт. Богданович М. В., </a:t>
            </a:r>
            <a:r>
              <a:rPr lang="uk-UA" dirty="0" err="1" smtClean="0"/>
              <a:t>Лишенко</a:t>
            </a:r>
            <a:r>
              <a:rPr lang="uk-UA" dirty="0" smtClean="0"/>
              <a:t> Г. П.), ТОВ «Видавництво «</a:t>
            </a:r>
            <a:r>
              <a:rPr lang="uk-UA" dirty="0" err="1" smtClean="0"/>
              <a:t>Генеза</a:t>
            </a:r>
            <a:r>
              <a:rPr lang="uk-UA" dirty="0" smtClean="0"/>
              <a:t>».</a:t>
            </a:r>
            <a:endParaRPr lang="ru-RU" dirty="0" smtClean="0"/>
          </a:p>
          <a:p>
            <a:pPr lvl="0"/>
            <a:r>
              <a:rPr lang="uk-UA" dirty="0" smtClean="0"/>
              <a:t>«Математика. 1 клас» (авт. Заїка А. М., Тарнавська С. С.), Редакція газети «Підручники і посібники».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392026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620688"/>
            <a:ext cx="3943350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393382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48680"/>
            <a:ext cx="3962400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42195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429000"/>
            <a:ext cx="42291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581128"/>
            <a:ext cx="42195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2060848"/>
            <a:ext cx="42386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Навчально-методичний Апарат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7239000" cy="4846320"/>
          </a:xfrm>
        </p:spPr>
        <p:txBody>
          <a:bodyPr>
            <a:normAutofit lnSpcReduction="10000"/>
          </a:bodyPr>
          <a:lstStyle/>
          <a:p>
            <a:pPr marL="903288">
              <a:buFontTx/>
              <a:buChar char="-"/>
            </a:pPr>
            <a:r>
              <a:rPr lang="uk-UA" dirty="0"/>
              <a:t>С</a:t>
            </a:r>
            <a:r>
              <a:rPr lang="uk-UA" dirty="0" smtClean="0"/>
              <a:t>истема навчальних завдань уроку охоплює завдання на: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 актуалізацію, 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створення проблемної ситуації та її розв'язування, 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виокремлення орієнтувальної основи нової </a:t>
            </a:r>
            <a:r>
              <a:rPr lang="uk-UA" dirty="0" smtClean="0"/>
              <a:t>дії,</a:t>
            </a:r>
            <a:endParaRPr lang="uk-UA" dirty="0" smtClean="0"/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виконання дії в матеріалізованій </a:t>
            </a:r>
            <a:r>
              <a:rPr lang="uk-UA" dirty="0" smtClean="0"/>
              <a:t>формі,</a:t>
            </a:r>
            <a:endParaRPr lang="uk-UA" dirty="0" smtClean="0"/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коментування виконуваних </a:t>
            </a:r>
            <a:r>
              <a:rPr lang="uk-UA" dirty="0" smtClean="0"/>
              <a:t>дій,</a:t>
            </a:r>
            <a:endParaRPr lang="uk-UA" dirty="0" smtClean="0"/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безперервне повторення раніше вивченого матеріалу.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5572140"/>
            <a:ext cx="2016224" cy="94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17285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Завдання на актуалізацію перед ознайомленням із способом додавання й віднімання числа 4</a:t>
            </a:r>
            <a:endParaRPr lang="ru-RU" dirty="0"/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708920"/>
            <a:ext cx="63817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3845167" cy="557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76672"/>
            <a:ext cx="394335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Завдання на самостійне виконання учнями нової дії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63722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293096"/>
            <a:ext cx="63531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Навчально-методичний Апарат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Завдання підручника пропонуються для усної фронтальної роботи з класом.</a:t>
            </a:r>
          </a:p>
          <a:p>
            <a:r>
              <a:rPr lang="uk-UA" dirty="0" smtClean="0"/>
              <a:t>Завдання зошита з друкованою основою є аналогічними до завдань підручника і виконуються учнями письмово: або коментованим письмом, або самостійно, без пояснень.</a:t>
            </a:r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4643446"/>
            <a:ext cx="2448272" cy="110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Підготовка до віднімання чисел 6,7,8,9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63912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437112"/>
            <a:ext cx="72675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Підготовка до віднімання чисел 6,7,8,9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63817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068960"/>
            <a:ext cx="68770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941168"/>
            <a:ext cx="62769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740808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НК </a:t>
            </a:r>
            <a:r>
              <a:rPr lang="uk-UA" sz="2800" dirty="0" err="1" smtClean="0"/>
              <a:t>“Математика</a:t>
            </a:r>
            <a:r>
              <a:rPr lang="uk-UA" sz="2800" dirty="0" smtClean="0"/>
              <a:t>. 1 </a:t>
            </a:r>
            <a:r>
              <a:rPr lang="uk-UA" sz="2800" dirty="0" err="1" smtClean="0"/>
              <a:t>клас”</a:t>
            </a:r>
            <a:r>
              <a:rPr lang="uk-UA" sz="2800" dirty="0" smtClean="0"/>
              <a:t> (автори С.О. </a:t>
            </a:r>
            <a:r>
              <a:rPr lang="uk-UA" sz="2800" dirty="0" err="1" smtClean="0"/>
              <a:t>Скворцова</a:t>
            </a:r>
            <a:r>
              <a:rPr lang="uk-UA" sz="2800" dirty="0" smtClean="0"/>
              <a:t>. О.В. </a:t>
            </a:r>
            <a:r>
              <a:rPr lang="uk-UA" sz="2800" dirty="0" err="1" smtClean="0"/>
              <a:t>Онорієнко</a:t>
            </a:r>
            <a:r>
              <a:rPr lang="uk-UA" sz="2800" dirty="0" smtClean="0"/>
              <a:t>)</a:t>
            </a:r>
            <a:br>
              <a:rPr lang="uk-UA" sz="2800" dirty="0" smtClean="0"/>
            </a:br>
            <a:r>
              <a:rPr lang="uk-UA" sz="2800" dirty="0" smtClean="0">
                <a:solidFill>
                  <a:srgbClr val="FFFF00"/>
                </a:solidFill>
              </a:rPr>
              <a:t>Реалізація вимог нормативних документів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7239000" cy="417886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Змістове наповнення </a:t>
            </a:r>
            <a:r>
              <a:rPr lang="uk-UA" dirty="0" smtClean="0"/>
              <a:t>НК </a:t>
            </a:r>
            <a:r>
              <a:rPr lang="uk-UA" dirty="0" smtClean="0">
                <a:solidFill>
                  <a:srgbClr val="FF0000"/>
                </a:solidFill>
              </a:rPr>
              <a:t>точно репрезентує зміст навчання математики </a:t>
            </a:r>
            <a:r>
              <a:rPr lang="uk-UA" dirty="0" smtClean="0"/>
              <a:t>відповідно до Державного стандарту початкової загальної освіти з освітньої галузі «Математика» та вимог Базової навчальної програми з математики для 1 – 4 класів. </a:t>
            </a:r>
            <a:endParaRPr lang="ru-RU" dirty="0" smtClean="0"/>
          </a:p>
          <a:p>
            <a:endParaRPr lang="uk-UA" dirty="0" smtClean="0"/>
          </a:p>
          <a:p>
            <a:r>
              <a:rPr lang="uk-UA" dirty="0" smtClean="0"/>
              <a:t> </a:t>
            </a:r>
            <a:r>
              <a:rPr lang="uk-UA" dirty="0" smtClean="0">
                <a:solidFill>
                  <a:srgbClr val="00FF00"/>
                </a:solidFill>
              </a:rPr>
              <a:t>Держстандарт </a:t>
            </a:r>
            <a:r>
              <a:rPr lang="uk-UA" dirty="0" smtClean="0"/>
              <a:t>(співавтори освітньої галузі </a:t>
            </a:r>
            <a:r>
              <a:rPr lang="uk-UA" dirty="0" err="1" smtClean="0"/>
              <a:t>“Математика”</a:t>
            </a:r>
            <a:r>
              <a:rPr lang="uk-UA" dirty="0" smtClean="0"/>
              <a:t>: </a:t>
            </a:r>
            <a:r>
              <a:rPr lang="uk-UA" dirty="0" smtClean="0">
                <a:solidFill>
                  <a:srgbClr val="0000FF"/>
                </a:solidFill>
              </a:rPr>
              <a:t>О.В. </a:t>
            </a:r>
            <a:r>
              <a:rPr lang="uk-UA" dirty="0" err="1" smtClean="0">
                <a:solidFill>
                  <a:srgbClr val="0000FF"/>
                </a:solidFill>
              </a:rPr>
              <a:t>Онопрієнко</a:t>
            </a:r>
            <a:r>
              <a:rPr lang="uk-UA" dirty="0" smtClean="0">
                <a:solidFill>
                  <a:srgbClr val="0000FF"/>
                </a:solidFill>
              </a:rPr>
              <a:t> – керівник групи,  С.О. </a:t>
            </a:r>
            <a:r>
              <a:rPr lang="uk-UA" dirty="0" err="1" smtClean="0">
                <a:solidFill>
                  <a:srgbClr val="0000FF"/>
                </a:solidFill>
              </a:rPr>
              <a:t>Скворцова</a:t>
            </a:r>
            <a:r>
              <a:rPr lang="uk-UA" dirty="0" smtClean="0"/>
              <a:t>)</a:t>
            </a:r>
          </a:p>
          <a:p>
            <a:r>
              <a:rPr lang="uk-UA" dirty="0" smtClean="0">
                <a:solidFill>
                  <a:srgbClr val="00FF00"/>
                </a:solidFill>
              </a:rPr>
              <a:t>Базова програма</a:t>
            </a:r>
            <a:r>
              <a:rPr lang="uk-UA" dirty="0" smtClean="0"/>
              <a:t> (</a:t>
            </a:r>
            <a:r>
              <a:rPr lang="uk-UA" dirty="0" err="1" smtClean="0"/>
              <a:t>співатори</a:t>
            </a:r>
            <a:r>
              <a:rPr lang="uk-UA" dirty="0" smtClean="0"/>
              <a:t>: </a:t>
            </a:r>
            <a:r>
              <a:rPr lang="uk-UA" dirty="0" smtClean="0">
                <a:solidFill>
                  <a:srgbClr val="0000FF"/>
                </a:solidFill>
              </a:rPr>
              <a:t>О.В. </a:t>
            </a:r>
            <a:r>
              <a:rPr lang="uk-UA" dirty="0" err="1" smtClean="0">
                <a:solidFill>
                  <a:srgbClr val="0000FF"/>
                </a:solidFill>
              </a:rPr>
              <a:t>Онопрієнко</a:t>
            </a:r>
            <a:r>
              <a:rPr lang="uk-UA" dirty="0" smtClean="0">
                <a:solidFill>
                  <a:srgbClr val="0000FF"/>
                </a:solidFill>
              </a:rPr>
              <a:t> – керівник групи,  С.О. </a:t>
            </a:r>
            <a:r>
              <a:rPr lang="uk-UA" dirty="0" err="1" smtClean="0">
                <a:solidFill>
                  <a:srgbClr val="0000FF"/>
                </a:solidFill>
              </a:rPr>
              <a:t>Скворцова</a:t>
            </a:r>
            <a:r>
              <a:rPr lang="uk-UA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914360"/>
          </a:xfrm>
        </p:spPr>
        <p:txBody>
          <a:bodyPr>
            <a:normAutofit/>
          </a:bodyPr>
          <a:lstStyle/>
          <a:p>
            <a:r>
              <a:rPr lang="uk-UA" dirty="0" smtClean="0"/>
              <a:t>методична система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7715200" cy="5184576"/>
          </a:xfrm>
        </p:spPr>
        <p:txBody>
          <a:bodyPr>
            <a:normAutofit fontScale="92500" lnSpcReduction="10000"/>
          </a:bodyPr>
          <a:lstStyle/>
          <a:p>
            <a:r>
              <a:rPr lang="uk-UA" sz="2400" dirty="0" smtClean="0"/>
              <a:t>Методична система формування поняття нумерації  чисел:</a:t>
            </a:r>
          </a:p>
          <a:p>
            <a:pPr marL="1890713">
              <a:buFont typeface="Wingdings" pitchFamily="2" charset="2"/>
              <a:buChar char="Ø"/>
            </a:pPr>
            <a:r>
              <a:rPr lang="uk-UA" sz="2400" dirty="0"/>
              <a:t> </a:t>
            </a:r>
            <a:r>
              <a:rPr lang="uk-UA" sz="2000" dirty="0" smtClean="0"/>
              <a:t>першого десятка;</a:t>
            </a:r>
          </a:p>
          <a:p>
            <a:pPr marL="1890713">
              <a:buFont typeface="Wingdings" pitchFamily="2" charset="2"/>
              <a:buChar char="Ø"/>
            </a:pPr>
            <a:r>
              <a:rPr lang="uk-UA" sz="2000" dirty="0"/>
              <a:t>п</a:t>
            </a:r>
            <a:r>
              <a:rPr lang="uk-UA" sz="2000" dirty="0" smtClean="0"/>
              <a:t>ершої сотні.</a:t>
            </a:r>
          </a:p>
          <a:p>
            <a:r>
              <a:rPr lang="uk-UA" sz="2400" dirty="0" smtClean="0"/>
              <a:t>Методична система формування обчислювальних навичок додавання і віднімання без переходу через розряд:</a:t>
            </a:r>
          </a:p>
          <a:p>
            <a:pPr marL="1890713">
              <a:buFont typeface="Wingdings" pitchFamily="2" charset="2"/>
              <a:buChar char="Ø"/>
            </a:pPr>
            <a:r>
              <a:rPr lang="uk-UA" sz="2000" dirty="0"/>
              <a:t>о</a:t>
            </a:r>
            <a:r>
              <a:rPr lang="uk-UA" sz="2000" dirty="0" smtClean="0"/>
              <a:t>дноцифрових чисел;</a:t>
            </a:r>
          </a:p>
          <a:p>
            <a:pPr marL="1890713">
              <a:buFont typeface="Wingdings" pitchFamily="2" charset="2"/>
              <a:buChar char="Ø"/>
            </a:pPr>
            <a:r>
              <a:rPr lang="uk-UA" sz="2000" dirty="0" smtClean="0"/>
              <a:t>двоцифрових чисел. </a:t>
            </a:r>
          </a:p>
          <a:p>
            <a:r>
              <a:rPr lang="uk-UA" sz="2400" dirty="0" smtClean="0"/>
              <a:t>Методична система навчання розв'язування простих задач.</a:t>
            </a:r>
          </a:p>
          <a:p>
            <a:r>
              <a:rPr lang="uk-UA" sz="2400" dirty="0" smtClean="0"/>
              <a:t>Методична система алгебраїчної пропедевтики.</a:t>
            </a:r>
          </a:p>
          <a:p>
            <a:r>
              <a:rPr lang="uk-UA" sz="2400" dirty="0" smtClean="0"/>
              <a:t>Методична система геометричної пропедевтики.</a:t>
            </a:r>
          </a:p>
          <a:p>
            <a:r>
              <a:rPr lang="uk-UA" sz="2400" dirty="0" smtClean="0"/>
              <a:t>Методична система вивчення основних величин.</a:t>
            </a:r>
          </a:p>
          <a:p>
            <a:endParaRPr lang="uk-UA" sz="1900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88640"/>
            <a:ext cx="1368152" cy="98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2700" dirty="0" smtClean="0"/>
              <a:t>Методична система формування поняття </a:t>
            </a:r>
            <a:r>
              <a:rPr lang="uk-UA" sz="2700" dirty="0" smtClean="0"/>
              <a:t>нумерації </a:t>
            </a:r>
            <a:r>
              <a:rPr lang="uk-UA" sz="2700" dirty="0" smtClean="0"/>
              <a:t>чисел першого десятка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Порядок </a:t>
            </a:r>
            <a:r>
              <a:rPr lang="uk-UA" dirty="0" smtClean="0"/>
              <a:t>вивчення чисел</a:t>
            </a:r>
            <a:r>
              <a:rPr lang="uk-UA" dirty="0" smtClean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введення поняття про число як кількісну характеристику класу скінчених еквівалентних множин; </a:t>
            </a:r>
            <a:endParaRPr lang="uk-UA" dirty="0" smtClean="0"/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утворення </a:t>
            </a:r>
            <a:r>
              <a:rPr lang="uk-UA" dirty="0" smtClean="0"/>
              <a:t>числа з попереднього та з наступного чисел; </a:t>
            </a:r>
            <a:endParaRPr lang="uk-UA" dirty="0" smtClean="0"/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позначення </a:t>
            </a:r>
            <a:r>
              <a:rPr lang="uk-UA" dirty="0" smtClean="0"/>
              <a:t>числа цифрою; </a:t>
            </a:r>
            <a:endParaRPr lang="uk-UA" dirty="0" smtClean="0"/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встановлення </a:t>
            </a:r>
            <a:r>
              <a:rPr lang="uk-UA" dirty="0" smtClean="0"/>
              <a:t>порядку слідування чисел у натуральному ряді; </a:t>
            </a:r>
            <a:endParaRPr lang="uk-UA" dirty="0" smtClean="0"/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співвіднесення </a:t>
            </a:r>
            <a:r>
              <a:rPr lang="uk-UA" dirty="0" smtClean="0"/>
              <a:t>числа та кількості предметів</a:t>
            </a:r>
            <a:r>
              <a:rPr lang="uk-UA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 </a:t>
            </a:r>
            <a:r>
              <a:rPr lang="uk-UA" dirty="0" smtClean="0"/>
              <a:t>порівняння чисел у межах числа, яке вивчається; </a:t>
            </a:r>
            <a:endParaRPr lang="uk-UA" dirty="0" smtClean="0"/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визначення </a:t>
            </a:r>
            <a:r>
              <a:rPr lang="uk-UA" dirty="0" smtClean="0"/>
              <a:t>складу числа</a:t>
            </a:r>
            <a:endParaRPr lang="uk-UA" dirty="0" smtClean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052736"/>
            <a:ext cx="2088232" cy="983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39338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620688"/>
            <a:ext cx="3933825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4518349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594" y="548680"/>
            <a:ext cx="442940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390525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20688"/>
            <a:ext cx="393382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4153167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76672"/>
            <a:ext cx="407743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393382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48680"/>
            <a:ext cx="394335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43808" y="3068960"/>
            <a:ext cx="28803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4343523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4664"/>
            <a:ext cx="4205267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395287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76672"/>
            <a:ext cx="39433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446600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32656"/>
            <a:ext cx="442939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Умовні позначення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4186808" cy="4699904"/>
          </a:xfrm>
        </p:spPr>
        <p:txBody>
          <a:bodyPr/>
          <a:lstStyle/>
          <a:p>
            <a:r>
              <a:rPr lang="uk-UA" sz="2000" dirty="0" smtClean="0"/>
              <a:t>Подано перелік понять, які вводяться на уроці.</a:t>
            </a:r>
          </a:p>
          <a:p>
            <a:r>
              <a:rPr lang="uk-UA" sz="2000" dirty="0" smtClean="0"/>
              <a:t>Завдання із </a:t>
            </a:r>
            <a:r>
              <a:rPr lang="uk-UA" sz="2000" dirty="0" err="1" smtClean="0"/>
              <a:t>“пастками”</a:t>
            </a:r>
            <a:r>
              <a:rPr lang="uk-UA" sz="2000" dirty="0" smtClean="0"/>
              <a:t>.</a:t>
            </a:r>
          </a:p>
          <a:p>
            <a:r>
              <a:rPr lang="uk-UA" sz="2000" dirty="0" smtClean="0"/>
              <a:t>Завдання або випереджального характеру, або ускладнені завдання.</a:t>
            </a:r>
          </a:p>
          <a:p>
            <a:r>
              <a:rPr lang="uk-UA" sz="2000" dirty="0" smtClean="0"/>
              <a:t>Завдання з логічним навантаженням.</a:t>
            </a:r>
          </a:p>
          <a:p>
            <a:endParaRPr lang="ru-RU" dirty="0"/>
          </a:p>
        </p:txBody>
      </p:sp>
      <p:pic>
        <p:nvPicPr>
          <p:cNvPr id="6" name="Picture 2" descr="C:\Users\User\Desktop\2011-11-07 Відкритий урок\IMG_79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581128"/>
            <a:ext cx="2808312" cy="2026869"/>
          </a:xfrm>
          <a:prstGeom prst="flowChartDocumen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628799"/>
            <a:ext cx="4683249" cy="255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Прямая со стрелкой 18"/>
          <p:cNvCxnSpPr/>
          <p:nvPr/>
        </p:nvCxnSpPr>
        <p:spPr>
          <a:xfrm rot="10800000">
            <a:off x="3995936" y="1988840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>
            <a:off x="3779912" y="2564904"/>
            <a:ext cx="79208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>
            <a:off x="4283968" y="3429000"/>
            <a:ext cx="43204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0800000">
            <a:off x="3563888" y="3933056"/>
            <a:ext cx="108012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08760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Методична система формування поняття нумерації  чисел першої сотні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7239000" cy="4394888"/>
          </a:xfrm>
        </p:spPr>
        <p:txBody>
          <a:bodyPr>
            <a:normAutofit/>
          </a:bodyPr>
          <a:lstStyle/>
          <a:p>
            <a:r>
              <a:rPr lang="uk-UA" dirty="0" smtClean="0"/>
              <a:t>Двоцифрові числа вводяться за планом:</a:t>
            </a:r>
          </a:p>
          <a:p>
            <a:pPr>
              <a:buFont typeface="Wingdings" pitchFamily="2" charset="2"/>
              <a:buChar char="ü"/>
            </a:pPr>
            <a:r>
              <a:rPr lang="uk-UA" dirty="0"/>
              <a:t>д</a:t>
            </a:r>
            <a:r>
              <a:rPr lang="uk-UA" dirty="0" smtClean="0"/>
              <a:t>есяток. Лічба десятками. Порівняння, додавання і віднімання;</a:t>
            </a:r>
          </a:p>
          <a:p>
            <a:pPr>
              <a:buFont typeface="Wingdings" pitchFamily="2" charset="2"/>
              <a:buChar char="ü"/>
            </a:pPr>
            <a:r>
              <a:rPr lang="uk-UA" dirty="0"/>
              <a:t>к</a:t>
            </a:r>
            <a:r>
              <a:rPr lang="uk-UA" dirty="0" smtClean="0"/>
              <a:t>руглі числа. Лічба. Порівняння, додавання і віднімання.</a:t>
            </a:r>
          </a:p>
          <a:p>
            <a:endParaRPr lang="ru-RU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581128"/>
            <a:ext cx="3024336" cy="136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39243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76672"/>
            <a:ext cx="395287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3952875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548680"/>
            <a:ext cx="395287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39719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76672"/>
            <a:ext cx="395287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239000" cy="1463040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>Методична система формування поняття нумерації  чисел першої сотні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7239000" cy="4394888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uk-UA" dirty="0" smtClean="0"/>
              <a:t>числа 11-20. Одержання. Лічба. Співвіднесення числа і кількості предметів і, навпаки.  Десятковий склад.  Одноцифрові та двоцифрові числа. Поняття про розряд. Читання і запис.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числа 21-100. Одержання.  Порядок чисел першої сотні. Читання і запис.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5373216"/>
            <a:ext cx="1584176" cy="746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394335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5" y="620688"/>
            <a:ext cx="4309891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3952875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4664"/>
            <a:ext cx="438974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394335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04664"/>
            <a:ext cx="4104456" cy="200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420887"/>
            <a:ext cx="4320480" cy="375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3952875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48680"/>
            <a:ext cx="393382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Методична система формування поняття нумерації чисел першої сотні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7239000" cy="4538904"/>
          </a:xfrm>
        </p:spPr>
        <p:txBody>
          <a:bodyPr/>
          <a:lstStyle/>
          <a:p>
            <a:r>
              <a:rPr lang="uk-UA" sz="2400" dirty="0" smtClean="0"/>
              <a:t>Порівняння:</a:t>
            </a:r>
          </a:p>
          <a:p>
            <a:pPr>
              <a:buNone/>
            </a:pPr>
            <a:r>
              <a:rPr lang="uk-UA" sz="2400" dirty="0"/>
              <a:t> </a:t>
            </a:r>
            <a:r>
              <a:rPr lang="uk-UA" sz="2400" dirty="0" smtClean="0"/>
              <a:t>             11-20                   21-100</a:t>
            </a:r>
          </a:p>
          <a:p>
            <a:pPr>
              <a:buFont typeface="Wingdings" pitchFamily="2" charset="2"/>
              <a:buChar char="ü"/>
            </a:pPr>
            <a:r>
              <a:rPr lang="uk-UA" sz="2400" dirty="0"/>
              <a:t>н</a:t>
            </a:r>
            <a:r>
              <a:rPr lang="uk-UA" sz="2400" dirty="0" smtClean="0"/>
              <a:t>а підставі порядку слідування чисел при лічбі;</a:t>
            </a:r>
          </a:p>
          <a:p>
            <a:pPr>
              <a:buFont typeface="Wingdings" pitchFamily="2" charset="2"/>
              <a:buChar char="ü"/>
            </a:pPr>
            <a:r>
              <a:rPr lang="uk-UA" sz="2400" dirty="0"/>
              <a:t>п</a:t>
            </a:r>
            <a:r>
              <a:rPr lang="uk-UA" sz="2400" dirty="0" smtClean="0"/>
              <a:t>орозрядне порівняння.</a:t>
            </a:r>
          </a:p>
          <a:p>
            <a:r>
              <a:rPr lang="uk-UA" sz="2400" dirty="0" smtClean="0"/>
              <a:t>Додавання і віднімання на підставі десяткового складу числа:</a:t>
            </a:r>
          </a:p>
          <a:p>
            <a:pPr>
              <a:buNone/>
            </a:pPr>
            <a:r>
              <a:rPr lang="uk-UA" sz="2400" dirty="0"/>
              <a:t> </a:t>
            </a:r>
            <a:r>
              <a:rPr lang="uk-UA" sz="2400" dirty="0" smtClean="0"/>
              <a:t>            11-20                    21-100</a:t>
            </a:r>
          </a:p>
          <a:p>
            <a:r>
              <a:rPr lang="uk-UA" sz="2400" dirty="0" smtClean="0"/>
              <a:t>Додавання і віднімання числа 1.</a:t>
            </a:r>
          </a:p>
          <a:p>
            <a:r>
              <a:rPr lang="uk-UA" sz="2400" dirty="0" smtClean="0"/>
              <a:t>Додавання і віднімання числа 10.</a:t>
            </a:r>
            <a:endParaRPr lang="ru-RU" sz="24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412776"/>
            <a:ext cx="1440160" cy="104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39433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48680"/>
            <a:ext cx="3952875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3880121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620688"/>
            <a:ext cx="3952875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404664"/>
            <a:ext cx="4341703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5" y="404664"/>
            <a:ext cx="4270767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3933825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32656"/>
            <a:ext cx="39624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3933825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32656"/>
            <a:ext cx="394335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4295065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3" y="404664"/>
            <a:ext cx="4176464" cy="558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3952875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4664"/>
            <a:ext cx="429057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Істотні ознаки навчального комплекту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uk-UA" dirty="0"/>
              <a:t>Системність;</a:t>
            </a:r>
            <a:endParaRPr lang="ru-RU" dirty="0"/>
          </a:p>
          <a:p>
            <a:pPr lvl="0"/>
            <a:r>
              <a:rPr lang="uk-UA" dirty="0"/>
              <a:t>Доступність;</a:t>
            </a:r>
            <a:endParaRPr lang="ru-RU" dirty="0"/>
          </a:p>
          <a:p>
            <a:pPr lvl="0"/>
            <a:r>
              <a:rPr lang="uk-UA" dirty="0"/>
              <a:t>Наочність;</a:t>
            </a:r>
            <a:endParaRPr lang="ru-RU" dirty="0"/>
          </a:p>
          <a:p>
            <a:pPr lvl="0"/>
            <a:r>
              <a:rPr lang="uk-UA" dirty="0"/>
              <a:t>Послідовність;</a:t>
            </a:r>
            <a:endParaRPr lang="ru-RU" dirty="0"/>
          </a:p>
          <a:p>
            <a:pPr lvl="0"/>
            <a:r>
              <a:rPr lang="uk-UA" dirty="0"/>
              <a:t>Особистісна зорієнтованість;</a:t>
            </a:r>
            <a:endParaRPr lang="ru-RU" dirty="0"/>
          </a:p>
          <a:p>
            <a:pPr lvl="0"/>
            <a:r>
              <a:rPr lang="uk-UA" dirty="0"/>
              <a:t>Достатність навчальних завдань для формування </a:t>
            </a:r>
            <a:r>
              <a:rPr lang="uk-UA" dirty="0" smtClean="0"/>
              <a:t>предметної математичної компетентності учнів 1-го класу;</a:t>
            </a:r>
            <a:endParaRPr lang="ru-RU" dirty="0"/>
          </a:p>
          <a:p>
            <a:pPr lvl="0"/>
            <a:r>
              <a:rPr lang="uk-UA" dirty="0"/>
              <a:t>Технологічність.</a:t>
            </a:r>
            <a:endParaRPr lang="ru-RU" dirty="0"/>
          </a:p>
          <a:p>
            <a:endParaRPr lang="ru-RU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484783"/>
            <a:ext cx="3240360" cy="14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Апробація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3754760" cy="4846320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М. Київ. Скандинавська гімназія.</a:t>
            </a:r>
          </a:p>
          <a:p>
            <a:r>
              <a:rPr lang="uk-UA" dirty="0" smtClean="0"/>
              <a:t>Київська обл., </a:t>
            </a:r>
            <a:r>
              <a:rPr lang="uk-UA" dirty="0" err="1" smtClean="0"/>
              <a:t>Києво-Святошинський</a:t>
            </a:r>
            <a:r>
              <a:rPr lang="uk-UA" dirty="0" smtClean="0"/>
              <a:t> район, м. Боярка, ЗОШ № 3 і № 4, с. </a:t>
            </a:r>
            <a:r>
              <a:rPr lang="uk-UA" dirty="0" err="1" smtClean="0"/>
              <a:t>Білогородка</a:t>
            </a:r>
            <a:r>
              <a:rPr lang="uk-UA" dirty="0" smtClean="0"/>
              <a:t> ,ЗОШ № 1</a:t>
            </a:r>
          </a:p>
          <a:p>
            <a:r>
              <a:rPr lang="uk-UA" dirty="0" smtClean="0"/>
              <a:t>М. Миколаїв. Миколаївський муніципальний колегіум. </a:t>
            </a:r>
          </a:p>
          <a:p>
            <a:r>
              <a:rPr lang="uk-UA" dirty="0" smtClean="0"/>
              <a:t>М. Харків. Гімназія №172.</a:t>
            </a:r>
          </a:p>
          <a:p>
            <a:r>
              <a:rPr lang="uk-UA" dirty="0" smtClean="0"/>
              <a:t>М. Одеса. НВК </a:t>
            </a:r>
            <a:r>
              <a:rPr lang="uk-UA" dirty="0" err="1" smtClean="0"/>
              <a:t>“Гармонія”</a:t>
            </a:r>
            <a:r>
              <a:rPr lang="uk-UA" dirty="0" smtClean="0"/>
              <a:t>.</a:t>
            </a:r>
          </a:p>
          <a:p>
            <a:r>
              <a:rPr lang="uk-UA" dirty="0" smtClean="0"/>
              <a:t>Одеська область. СМТ </a:t>
            </a:r>
            <a:r>
              <a:rPr lang="uk-UA" dirty="0" err="1" smtClean="0"/>
              <a:t>Іванівка</a:t>
            </a:r>
            <a:r>
              <a:rPr lang="uk-UA" dirty="0" smtClean="0"/>
              <a:t>. ЗОШ с. Конопляне, с. Петрівка, с. </a:t>
            </a:r>
            <a:r>
              <a:rPr lang="uk-UA" dirty="0" err="1" smtClean="0"/>
              <a:t>Червонознам</a:t>
            </a:r>
            <a:r>
              <a:rPr lang="en-US" dirty="0" smtClean="0"/>
              <a:t>’</a:t>
            </a:r>
            <a:r>
              <a:rPr lang="uk-UA" dirty="0" err="1" smtClean="0"/>
              <a:t>янка</a:t>
            </a:r>
            <a:r>
              <a:rPr lang="uk-UA" dirty="0" smtClean="0"/>
              <a:t>. </a:t>
            </a:r>
          </a:p>
          <a:p>
            <a:r>
              <a:rPr lang="uk-UA" dirty="0" smtClean="0"/>
              <a:t>Донецька область. Докучаєвська ЗОШ №4.</a:t>
            </a:r>
            <a:endParaRPr lang="ru-RU" dirty="0"/>
          </a:p>
        </p:txBody>
      </p:sp>
      <p:pic>
        <p:nvPicPr>
          <p:cNvPr id="4" name="Содержимое 7" descr="PB070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88640"/>
            <a:ext cx="4532312" cy="3257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C:\Users\User\Desktop\фото для семінар\100OLYMP\P206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501008"/>
            <a:ext cx="4548950" cy="3096344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Для учнів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/>
              <a:t>Навчатися із задоволенням;</a:t>
            </a:r>
            <a:endParaRPr lang="ru-RU" dirty="0"/>
          </a:p>
          <a:p>
            <a:pPr lvl="0"/>
            <a:r>
              <a:rPr lang="uk-UA" dirty="0"/>
              <a:t>Досягти успіху </a:t>
            </a:r>
            <a:r>
              <a:rPr lang="uk-UA" dirty="0" smtClean="0"/>
              <a:t>під час виконання </a:t>
            </a:r>
            <a:r>
              <a:rPr lang="uk-UA" dirty="0"/>
              <a:t>математичних завдань;</a:t>
            </a:r>
            <a:endParaRPr lang="ru-RU" dirty="0"/>
          </a:p>
          <a:p>
            <a:pPr lvl="0"/>
            <a:r>
              <a:rPr lang="uk-UA" dirty="0"/>
              <a:t>Сформувати позитивне ставлення до математики, як навчального </a:t>
            </a:r>
            <a:r>
              <a:rPr lang="uk-UA" dirty="0" smtClean="0"/>
              <a:t>предмету;</a:t>
            </a:r>
            <a:endParaRPr lang="ru-RU" dirty="0"/>
          </a:p>
          <a:p>
            <a:pPr lvl="0"/>
            <a:r>
              <a:rPr lang="uk-UA" dirty="0"/>
              <a:t>Набути </a:t>
            </a:r>
            <a:r>
              <a:rPr lang="uk-UA" dirty="0" smtClean="0"/>
              <a:t>досвіду математичної </a:t>
            </a:r>
            <a:r>
              <a:rPr lang="uk-UA" dirty="0"/>
              <a:t>діяльності;</a:t>
            </a:r>
            <a:endParaRPr lang="ru-RU" dirty="0"/>
          </a:p>
          <a:p>
            <a:pPr lvl="0"/>
            <a:r>
              <a:rPr lang="uk-UA" dirty="0"/>
              <a:t>Розвинути математичні </a:t>
            </a:r>
            <a:r>
              <a:rPr lang="uk-UA" dirty="0" smtClean="0"/>
              <a:t>здібності.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196752"/>
            <a:ext cx="1800200" cy="84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1300005.JPG"/>
          <p:cNvPicPr>
            <a:picLocks noChangeAspect="1"/>
          </p:cNvPicPr>
          <p:nvPr/>
        </p:nvPicPr>
        <p:blipFill>
          <a:blip r:embed="rId3" cstate="print"/>
          <a:srcRect t="22700" r="10801"/>
          <a:stretch>
            <a:fillRect/>
          </a:stretch>
        </p:blipFill>
        <p:spPr>
          <a:xfrm>
            <a:off x="6300192" y="4581128"/>
            <a:ext cx="1682638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Для вчителя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uk-UA" dirty="0"/>
              <a:t>Здійснювати процес навчання </a:t>
            </a:r>
            <a:r>
              <a:rPr lang="uk-UA" dirty="0" smtClean="0"/>
              <a:t>з урахуванням психологічних закономірностей формування математичних понять, умінь і </a:t>
            </a:r>
            <a:r>
              <a:rPr lang="uk-UA" dirty="0" smtClean="0"/>
              <a:t>навичок, з </a:t>
            </a:r>
            <a:r>
              <a:rPr lang="uk-UA" dirty="0" smtClean="0"/>
              <a:t>використанням сучасних освітніх </a:t>
            </a:r>
            <a:r>
              <a:rPr lang="uk-UA" dirty="0" smtClean="0"/>
              <a:t>технологій;</a:t>
            </a:r>
            <a:endParaRPr lang="ru-RU" dirty="0"/>
          </a:p>
          <a:p>
            <a:pPr lvl="0"/>
            <a:r>
              <a:rPr lang="uk-UA" dirty="0"/>
              <a:t>Не витрачати час на </a:t>
            </a:r>
            <a:r>
              <a:rPr lang="uk-UA" dirty="0" smtClean="0"/>
              <a:t>добір </a:t>
            </a:r>
            <a:r>
              <a:rPr lang="uk-UA" dirty="0"/>
              <a:t>завдань для задоволення навчальних потреб різних категорій учнів;</a:t>
            </a:r>
            <a:endParaRPr lang="ru-RU" dirty="0"/>
          </a:p>
          <a:p>
            <a:pPr lvl="0"/>
            <a:r>
              <a:rPr lang="uk-UA" dirty="0"/>
              <a:t>Організовувати самостійну роботу школярів над завданнями зошита з друкованою основою, що є аналогічними до відповідних завдань підручника;</a:t>
            </a:r>
            <a:endParaRPr lang="ru-RU" dirty="0"/>
          </a:p>
          <a:p>
            <a:pPr lvl="0"/>
            <a:r>
              <a:rPr lang="uk-UA" dirty="0"/>
              <a:t>Швидко </a:t>
            </a:r>
            <a:r>
              <a:rPr lang="uk-UA" dirty="0" smtClean="0"/>
              <a:t>контролювати </a:t>
            </a:r>
            <a:r>
              <a:rPr lang="uk-UA" dirty="0"/>
              <a:t>результати навчальної роботи дітей  у зошитах з друкованою основою, які структуровані відповідно підручнику.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620688"/>
            <a:ext cx="1224136" cy="88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основні </a:t>
            </a:r>
            <a:r>
              <a:rPr lang="uk-UA" i="1" dirty="0" smtClean="0"/>
              <a:t>компоненти змісту навчання</a:t>
            </a:r>
            <a:r>
              <a:rPr lang="uk-UA" dirty="0" smtClean="0"/>
              <a:t> </a:t>
            </a:r>
            <a:r>
              <a:rPr lang="uk-UA" i="1" dirty="0" smtClean="0"/>
              <a:t>математики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/>
              <a:t>досвід </a:t>
            </a:r>
            <a:r>
              <a:rPr lang="uk-UA" dirty="0" smtClean="0"/>
              <a:t>пізнавальної діяльності, представлений елементами предметних знань; </a:t>
            </a:r>
            <a:endParaRPr lang="ru-RU" dirty="0" smtClean="0"/>
          </a:p>
          <a:p>
            <a:r>
              <a:rPr lang="uk-UA" dirty="0" smtClean="0"/>
              <a:t>досвід </a:t>
            </a:r>
            <a:r>
              <a:rPr lang="uk-UA" dirty="0" smtClean="0"/>
              <a:t>реалізації способів діяльності шляхом формування розумових і практичних умінь та навичок — специфічних математичних і </a:t>
            </a:r>
            <a:r>
              <a:rPr lang="uk-UA" dirty="0" err="1" smtClean="0"/>
              <a:t>загальнопредметних</a:t>
            </a:r>
            <a:r>
              <a:rPr lang="uk-UA" dirty="0" smtClean="0"/>
              <a:t>; </a:t>
            </a:r>
            <a:endParaRPr lang="ru-RU" dirty="0" smtClean="0"/>
          </a:p>
          <a:p>
            <a:r>
              <a:rPr lang="uk-UA" dirty="0" smtClean="0"/>
              <a:t>досвід </a:t>
            </a:r>
            <a:r>
              <a:rPr lang="uk-UA" dirty="0" smtClean="0"/>
              <a:t>творчої діяльності — здатність застосовувати математичні знання, уміння та навички у змінених умовах; </a:t>
            </a:r>
            <a:endParaRPr lang="ru-RU" dirty="0" smtClean="0"/>
          </a:p>
          <a:p>
            <a:r>
              <a:rPr lang="uk-UA" dirty="0" smtClean="0"/>
              <a:t>досвід </a:t>
            </a:r>
            <a:r>
              <a:rPr lang="uk-UA" dirty="0" smtClean="0"/>
              <a:t>емоційно-ціннісного ставлення — виявлення когнітивних емоцій, висловлення оцінювальних суджень.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Підручник, який навчає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dirty="0"/>
              <a:t>Тепер підготовка до уроку не займатиме багато часу. </a:t>
            </a:r>
            <a:endParaRPr lang="uk-UA" dirty="0" smtClean="0"/>
          </a:p>
          <a:p>
            <a:pPr algn="ctr">
              <a:buNone/>
            </a:pPr>
            <a:r>
              <a:rPr lang="uk-UA" dirty="0" smtClean="0"/>
              <a:t>Ми </a:t>
            </a:r>
            <a:r>
              <a:rPr lang="uk-UA" dirty="0"/>
              <a:t>все продумали для ВАС!</a:t>
            </a:r>
            <a:endParaRPr lang="ru-RU" dirty="0"/>
          </a:p>
          <a:p>
            <a:endParaRPr lang="ru-RU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645024"/>
            <a:ext cx="3600400" cy="161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увагу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uk-UA" dirty="0" smtClean="0"/>
              <a:t>Демоверсія підручника і зошита з друкованою основою, поурочне планування, методичні рекомендації подано на сайті: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2800" dirty="0" smtClean="0"/>
              <a:t>http://skvor.info</a:t>
            </a:r>
            <a:endParaRPr lang="uk-UA" sz="2800" dirty="0" smtClean="0"/>
          </a:p>
          <a:p>
            <a:pPr algn="ctr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268760"/>
            <a:ext cx="536699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38862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692696"/>
            <a:ext cx="392430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433772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620688"/>
            <a:ext cx="4286205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4F4F4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642</TotalTime>
  <Words>1914</Words>
  <Application>Microsoft Office PowerPoint</Application>
  <PresentationFormat>Экран (4:3)</PresentationFormat>
  <Paragraphs>290</Paragraphs>
  <Slides>72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72</vt:i4>
      </vt:variant>
    </vt:vector>
  </HeadingPairs>
  <TitlesOfParts>
    <vt:vector size="73" baseType="lpstr">
      <vt:lpstr>Изящная</vt:lpstr>
      <vt:lpstr>     Навчальний комплект                  “ Математика. 1 клас ”:  інноваційні підходи (автори С.О. Скворцова,               О.В. Онопрієнко)</vt:lpstr>
      <vt:lpstr>Про надання грифа навчальній літературі Наказ МОНмолодьспорт №118 від 07.02.12 року </vt:lpstr>
      <vt:lpstr>   Перелік підручників-переможців  Всеукраїнського конкурсу рукописів підручників  для учнів 1-4 класів загальноосвітніх навчальних закладів </vt:lpstr>
      <vt:lpstr>НК “Математика. 1 клас” (автори С.О. Скворцова. О.В. Онорієнко) Реалізація вимог нормативних документів</vt:lpstr>
      <vt:lpstr>Умовні позначення</vt:lpstr>
      <vt:lpstr>Слайд 6</vt:lpstr>
      <vt:lpstr>основні компоненти змісту навчання математики</vt:lpstr>
      <vt:lpstr>Слайд 8</vt:lpstr>
      <vt:lpstr>Слайд 9</vt:lpstr>
      <vt:lpstr>Слайд 10</vt:lpstr>
      <vt:lpstr>Слайд 11</vt:lpstr>
      <vt:lpstr>Функціональне призначення компонентів змісту навчання</vt:lpstr>
      <vt:lpstr>структура</vt:lpstr>
      <vt:lpstr>Числа першого десятка</vt:lpstr>
      <vt:lpstr>Числа першого десятка</vt:lpstr>
      <vt:lpstr>Числа першого десятка</vt:lpstr>
      <vt:lpstr>Арифметичні дії додавання і віднімання</vt:lpstr>
      <vt:lpstr>Арифметичні дії додавання і віднімання</vt:lpstr>
      <vt:lpstr>Арифметичні дії додавання і віднімання</vt:lpstr>
      <vt:lpstr>Задача. Таблиці додавання і віднімання</vt:lpstr>
      <vt:lpstr>Задача. Таблиці додавання і віднімання</vt:lpstr>
      <vt:lpstr>Задача. Таблиці додавання і віднімання</vt:lpstr>
      <vt:lpstr>Двоцифрові числа</vt:lpstr>
      <vt:lpstr>Двоцифрові числа</vt:lpstr>
      <vt:lpstr>Двоцифрові числа</vt:lpstr>
      <vt:lpstr>Структура</vt:lpstr>
      <vt:lpstr>Слайд 27</vt:lpstr>
      <vt:lpstr>Апарат організації засвоєння</vt:lpstr>
      <vt:lpstr>Слайд 29</vt:lpstr>
      <vt:lpstr>Слайд 30</vt:lpstr>
      <vt:lpstr>Слайд 31</vt:lpstr>
      <vt:lpstr>Слайд 32</vt:lpstr>
      <vt:lpstr>Навчально-методичний Апарат</vt:lpstr>
      <vt:lpstr>Завдання на актуалізацію перед ознайомленням із способом додавання й віднімання числа 4</vt:lpstr>
      <vt:lpstr>Слайд 35</vt:lpstr>
      <vt:lpstr>Завдання на самостійне виконання учнями нової дії</vt:lpstr>
      <vt:lpstr>Навчально-методичний Апарат</vt:lpstr>
      <vt:lpstr>Підготовка до віднімання чисел 6,7,8,9</vt:lpstr>
      <vt:lpstr>Підготовка до віднімання чисел 6,7,8,9</vt:lpstr>
      <vt:lpstr>методична система</vt:lpstr>
      <vt:lpstr>         Методична система формування поняття нумерації чисел першого десятка 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Методична система формування поняття нумерації  чисел першої сотні</vt:lpstr>
      <vt:lpstr>Слайд 51</vt:lpstr>
      <vt:lpstr>Слайд 52</vt:lpstr>
      <vt:lpstr>Слайд 53</vt:lpstr>
      <vt:lpstr>  Методична система формування поняття нумерації  чисел першої сотні</vt:lpstr>
      <vt:lpstr>Слайд 55</vt:lpstr>
      <vt:lpstr>Слайд 56</vt:lpstr>
      <vt:lpstr>Слайд 57</vt:lpstr>
      <vt:lpstr>Слайд 58</vt:lpstr>
      <vt:lpstr>Методична система формування поняття нумерації чисел першої сотні</vt:lpstr>
      <vt:lpstr>Слайд 60</vt:lpstr>
      <vt:lpstr>Слайд 61</vt:lpstr>
      <vt:lpstr>Слайд 62</vt:lpstr>
      <vt:lpstr>Слайд 63</vt:lpstr>
      <vt:lpstr>Слайд 64</vt:lpstr>
      <vt:lpstr>Слайд 65</vt:lpstr>
      <vt:lpstr>Істотні ознаки навчального комплекту</vt:lpstr>
      <vt:lpstr>Апробація</vt:lpstr>
      <vt:lpstr>Для учнів</vt:lpstr>
      <vt:lpstr>Для вчителя</vt:lpstr>
      <vt:lpstr>Підручник, який навчає</vt:lpstr>
      <vt:lpstr>Дякую за увагу</vt:lpstr>
      <vt:lpstr>Слайд 72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Навчальний комплект                  “ Математика. 1 клас ”: інноваційні підходи</dc:title>
  <dc:creator>Admin</dc:creator>
  <cp:lastModifiedBy>Admin</cp:lastModifiedBy>
  <cp:revision>61</cp:revision>
  <dcterms:created xsi:type="dcterms:W3CDTF">2012-02-25T16:48:05Z</dcterms:created>
  <dcterms:modified xsi:type="dcterms:W3CDTF">2012-02-26T14:56:10Z</dcterms:modified>
</cp:coreProperties>
</file>